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4" r:id="rId11"/>
    <p:sldId id="265" r:id="rId12"/>
    <p:sldId id="266" r:id="rId13"/>
    <p:sldId id="268" r:id="rId14"/>
  </p:sldIdLst>
  <p:sldSz cx="18288000" cy="10287000"/>
  <p:notesSz cx="6858000" cy="9144000"/>
  <p:embeddedFontLst>
    <p:embeddedFont>
      <p:font typeface="Open Sans 1" panose="020B0604020202020204" charset="0"/>
      <p:regular r:id="rId15"/>
    </p:embeddedFont>
    <p:embeddedFont>
      <p:font typeface="Open Sans 1 Bold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ontserrat Bold" panose="020B0604020202020204" charset="0"/>
      <p:regular r:id="rId21"/>
    </p:embeddedFont>
    <p:embeddedFont>
      <p:font typeface="Montserrat" panose="020B0604020202020204" charset="0"/>
      <p:regular r:id="rId22"/>
      <p:bold r:id="rId23"/>
    </p:embeddedFont>
    <p:embeddedFont>
      <p:font typeface="Open Sans 2 Bold" panose="020B0604020202020204" charset="0"/>
      <p:regular r:id="rId24"/>
    </p:embeddedFont>
    <p:embeddedFont>
      <p:font typeface="Open Sans 2" panose="020B0604020202020204" charset="0"/>
      <p:regular r:id="rId25"/>
    </p:embeddedFont>
    <p:embeddedFont>
      <p:font typeface="Bebas Neue Cyrillic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Estilo Claro 2 - Ênfase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22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svg>
</file>

<file path=ppt/media/image20.png>
</file>

<file path=ppt/media/image21.jpeg>
</file>

<file path=ppt/media/image22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.png"/><Relationship Id="rId7" Type="http://schemas.openxmlformats.org/officeDocument/2006/relationships/image" Target="../media/image2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jpeg"/><Relationship Id="rId7" Type="http://schemas.openxmlformats.org/officeDocument/2006/relationships/image" Target="../media/image2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9.png"/><Relationship Id="rId7" Type="http://schemas.openxmlformats.org/officeDocument/2006/relationships/image" Target="../media/image2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10" Type="http://schemas.microsoft.com/office/2007/relationships/hdphoto" Target="../media/hdphoto2.wdp"/><Relationship Id="rId4" Type="http://schemas.openxmlformats.org/officeDocument/2006/relationships/image" Target="../media/image1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230600" y="0"/>
            <a:ext cx="1028700" cy="10287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524437" y="490928"/>
            <a:ext cx="293635" cy="308205"/>
          </a:xfrm>
          <a:custGeom>
            <a:avLst/>
            <a:gdLst/>
            <a:ahLst/>
            <a:cxnLst/>
            <a:rect l="l" t="t" r="r" b="b"/>
            <a:pathLst>
              <a:path w="293635" h="308205">
                <a:moveTo>
                  <a:pt x="0" y="0"/>
                </a:moveTo>
                <a:lnTo>
                  <a:pt x="293635" y="0"/>
                </a:lnTo>
                <a:lnTo>
                  <a:pt x="293635" y="308205"/>
                </a:lnTo>
                <a:lnTo>
                  <a:pt x="0" y="3082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1704842" y="7060828"/>
            <a:ext cx="5974530" cy="5974530"/>
          </a:xfrm>
          <a:custGeom>
            <a:avLst/>
            <a:gdLst/>
            <a:ahLst/>
            <a:cxnLst/>
            <a:rect l="l" t="t" r="r" b="b"/>
            <a:pathLst>
              <a:path w="5974530" h="5974530">
                <a:moveTo>
                  <a:pt x="0" y="0"/>
                </a:moveTo>
                <a:lnTo>
                  <a:pt x="5974530" y="0"/>
                </a:lnTo>
                <a:lnTo>
                  <a:pt x="5974530" y="5974530"/>
                </a:lnTo>
                <a:lnTo>
                  <a:pt x="0" y="59745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3999"/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99229" y="971165"/>
            <a:ext cx="2221017" cy="192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27"/>
              </a:lnSpc>
              <a:spcBef>
                <a:spcPct val="0"/>
              </a:spcBef>
            </a:pPr>
            <a:r>
              <a:rPr lang="en-US" sz="116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Torneio Brasil de Robótica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370447" y="2122089"/>
            <a:ext cx="12125750" cy="4018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32"/>
              </a:lnSpc>
              <a:spcBef>
                <a:spcPct val="0"/>
              </a:spcBef>
            </a:pPr>
            <a:r>
              <a:rPr lang="en-US" sz="23522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TECNOLOGIA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522501" y="5693272"/>
            <a:ext cx="10786718" cy="2760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539"/>
              </a:lnSpc>
              <a:spcBef>
                <a:spcPct val="0"/>
              </a:spcBef>
            </a:pPr>
            <a:r>
              <a:rPr lang="en-US" sz="16099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E ENGENHARIA</a:t>
            </a:r>
          </a:p>
        </p:txBody>
      </p:sp>
      <p:sp>
        <p:nvSpPr>
          <p:cNvPr id="13" name="Freeform 13"/>
          <p:cNvSpPr/>
          <p:nvPr/>
        </p:nvSpPr>
        <p:spPr>
          <a:xfrm>
            <a:off x="15879283" y="766647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3999"/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3999"/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0" y="2614698"/>
            <a:ext cx="7074500" cy="5057604"/>
          </a:xfrm>
          <a:custGeom>
            <a:avLst/>
            <a:gdLst/>
            <a:ahLst/>
            <a:cxnLst/>
            <a:rect l="l" t="t" r="r" b="b"/>
            <a:pathLst>
              <a:path w="7074500" h="5057604">
                <a:moveTo>
                  <a:pt x="0" y="0"/>
                </a:moveTo>
                <a:lnTo>
                  <a:pt x="7074500" y="0"/>
                </a:lnTo>
                <a:lnTo>
                  <a:pt x="7074500" y="5057604"/>
                </a:lnTo>
                <a:lnTo>
                  <a:pt x="0" y="50576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1276" b="-76781"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818072" y="369657"/>
            <a:ext cx="2139395" cy="662657"/>
          </a:xfrm>
          <a:custGeom>
            <a:avLst/>
            <a:gdLst/>
            <a:ahLst/>
            <a:cxnLst/>
            <a:rect l="l" t="t" r="r" b="b"/>
            <a:pathLst>
              <a:path w="2139395" h="662657">
                <a:moveTo>
                  <a:pt x="0" y="0"/>
                </a:moveTo>
                <a:lnTo>
                  <a:pt x="2139395" y="0"/>
                </a:lnTo>
                <a:lnTo>
                  <a:pt x="2139395" y="662657"/>
                </a:lnTo>
                <a:lnTo>
                  <a:pt x="0" y="6626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705" r="-4446"/>
            </a:stretch>
          </a:blipFill>
        </p:spPr>
      </p:sp>
      <p:sp>
        <p:nvSpPr>
          <p:cNvPr id="17" name="AutoShape 17"/>
          <p:cNvSpPr/>
          <p:nvPr/>
        </p:nvSpPr>
        <p:spPr>
          <a:xfrm>
            <a:off x="6522501" y="5641231"/>
            <a:ext cx="7948821" cy="19050"/>
          </a:xfrm>
          <a:prstGeom prst="line">
            <a:avLst/>
          </a:prstGeom>
          <a:ln w="114300" cap="flat">
            <a:gradFill>
              <a:gsLst>
                <a:gs pos="0">
                  <a:srgbClr val="0073DC">
                    <a:alpha val="100000"/>
                  </a:srgbClr>
                </a:gs>
                <a:gs pos="100000">
                  <a:srgbClr val="C800D3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18" name="Group 18"/>
          <p:cNvGrpSpPr/>
          <p:nvPr/>
        </p:nvGrpSpPr>
        <p:grpSpPr>
          <a:xfrm>
            <a:off x="7039962" y="8743950"/>
            <a:ext cx="427637" cy="1543050"/>
            <a:chOff x="0" y="0"/>
            <a:chExt cx="84517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4517" cy="812800"/>
            </a:xfrm>
            <a:custGeom>
              <a:avLst/>
              <a:gdLst/>
              <a:ahLst/>
              <a:cxnLst/>
              <a:rect l="l" t="t" r="r" b="b"/>
              <a:pathLst>
                <a:path w="84517" h="812800">
                  <a:moveTo>
                    <a:pt x="0" y="0"/>
                  </a:moveTo>
                  <a:lnTo>
                    <a:pt x="84517" y="0"/>
                  </a:lnTo>
                  <a:lnTo>
                    <a:pt x="84517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84517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2351292" y="7499312"/>
            <a:ext cx="1918396" cy="8849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91"/>
              </a:lnSpc>
            </a:pPr>
            <a:r>
              <a:rPr lang="en-US" sz="5207" b="1" spc="-666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5207" b="1" spc="-666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7623776" y="8665044"/>
            <a:ext cx="2914441" cy="1412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Camila </a:t>
            </a:r>
            <a:r>
              <a:rPr lang="en-US" sz="2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Victória</a:t>
            </a: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</a:p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Dagmar </a:t>
            </a:r>
            <a:r>
              <a:rPr lang="en-US" sz="2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Kamilly</a:t>
            </a:r>
            <a:endParaRPr lang="en-US" sz="2000" dirty="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Gabrieli Dias</a:t>
            </a:r>
            <a:b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</a:b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Isabella Pereira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948098" y="8686814"/>
            <a:ext cx="2914441" cy="1412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Isabelly Dias</a:t>
            </a:r>
          </a:p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Lays Vitória</a:t>
            </a:r>
            <a:b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</a:b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Maria Luiza</a:t>
            </a:r>
            <a:b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</a:br>
            <a:r>
              <a:rPr lang="en-US" sz="2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Otávio</a:t>
            </a: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Dias 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717830" y="8686814"/>
            <a:ext cx="2914441" cy="694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Pablo Cristiano</a:t>
            </a:r>
            <a:b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</a:b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Vitor Manoel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2081450" y="6821765"/>
            <a:ext cx="5974530" cy="5974530"/>
          </a:xfrm>
          <a:custGeom>
            <a:avLst/>
            <a:gdLst/>
            <a:ahLst/>
            <a:cxnLst/>
            <a:rect l="l" t="t" r="r" b="b"/>
            <a:pathLst>
              <a:path w="5974530" h="5974530">
                <a:moveTo>
                  <a:pt x="0" y="0"/>
                </a:moveTo>
                <a:lnTo>
                  <a:pt x="5974530" y="0"/>
                </a:lnTo>
                <a:lnTo>
                  <a:pt x="5974530" y="5974530"/>
                </a:lnTo>
                <a:lnTo>
                  <a:pt x="0" y="5974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879283" y="991101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2957467" y="3817664"/>
            <a:ext cx="4811718" cy="2923158"/>
            <a:chOff x="0" y="0"/>
            <a:chExt cx="9911092" cy="602107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911093" cy="6021070"/>
            </a:xfrm>
            <a:custGeom>
              <a:avLst/>
              <a:gdLst/>
              <a:ahLst/>
              <a:cxnLst/>
              <a:rect l="l" t="t" r="r" b="b"/>
              <a:pathLst>
                <a:path w="9911093" h="6021070">
                  <a:moveTo>
                    <a:pt x="0" y="6021070"/>
                  </a:moveTo>
                  <a:lnTo>
                    <a:pt x="1151715" y="0"/>
                  </a:lnTo>
                  <a:lnTo>
                    <a:pt x="9911093" y="0"/>
                  </a:lnTo>
                  <a:lnTo>
                    <a:pt x="8759377" y="602107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  <a:ln w="12700">
              <a:solidFill>
                <a:srgbClr val="000000"/>
              </a:solidFill>
            </a:ln>
          </p:spPr>
        </p:sp>
      </p:grpSp>
      <p:sp>
        <p:nvSpPr>
          <p:cNvPr id="10" name="Freeform 10"/>
          <p:cNvSpPr/>
          <p:nvPr/>
        </p:nvSpPr>
        <p:spPr>
          <a:xfrm>
            <a:off x="16200137" y="167235"/>
            <a:ext cx="1676897" cy="1198824"/>
          </a:xfrm>
          <a:custGeom>
            <a:avLst/>
            <a:gdLst/>
            <a:ahLst/>
            <a:cxnLst/>
            <a:rect l="l" t="t" r="r" b="b"/>
            <a:pathLst>
              <a:path w="1676897" h="1198824">
                <a:moveTo>
                  <a:pt x="0" y="0"/>
                </a:moveTo>
                <a:lnTo>
                  <a:pt x="1676897" y="0"/>
                </a:lnTo>
                <a:lnTo>
                  <a:pt x="1676897" y="1198824"/>
                </a:lnTo>
                <a:lnTo>
                  <a:pt x="0" y="11988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1276" b="-76781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524437" y="490928"/>
            <a:ext cx="293635" cy="308205"/>
          </a:xfrm>
          <a:custGeom>
            <a:avLst/>
            <a:gdLst/>
            <a:ahLst/>
            <a:cxnLst/>
            <a:rect l="l" t="t" r="r" b="b"/>
            <a:pathLst>
              <a:path w="293635" h="308205">
                <a:moveTo>
                  <a:pt x="0" y="0"/>
                </a:moveTo>
                <a:lnTo>
                  <a:pt x="293635" y="0"/>
                </a:lnTo>
                <a:lnTo>
                  <a:pt x="293635" y="308205"/>
                </a:lnTo>
                <a:lnTo>
                  <a:pt x="0" y="3082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999229" y="971165"/>
            <a:ext cx="2221017" cy="192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27"/>
              </a:lnSpc>
              <a:spcBef>
                <a:spcPct val="0"/>
              </a:spcBef>
            </a:pPr>
            <a:r>
              <a:rPr lang="en-US" sz="116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Torneio Brasil de Robótica </a:t>
            </a:r>
          </a:p>
        </p:txBody>
      </p:sp>
      <p:sp>
        <p:nvSpPr>
          <p:cNvPr id="13" name="Freeform 13"/>
          <p:cNvSpPr/>
          <p:nvPr/>
        </p:nvSpPr>
        <p:spPr>
          <a:xfrm>
            <a:off x="818072" y="369657"/>
            <a:ext cx="2139395" cy="662657"/>
          </a:xfrm>
          <a:custGeom>
            <a:avLst/>
            <a:gdLst/>
            <a:ahLst/>
            <a:cxnLst/>
            <a:rect l="l" t="t" r="r" b="b"/>
            <a:pathLst>
              <a:path w="2139395" h="662657">
                <a:moveTo>
                  <a:pt x="0" y="0"/>
                </a:moveTo>
                <a:lnTo>
                  <a:pt x="2139395" y="0"/>
                </a:lnTo>
                <a:lnTo>
                  <a:pt x="2139395" y="662657"/>
                </a:lnTo>
                <a:lnTo>
                  <a:pt x="0" y="6626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705" r="-4446"/>
            </a:stretch>
          </a:blipFill>
        </p:spPr>
      </p: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041612" y="1514009"/>
            <a:ext cx="3832018" cy="7582306"/>
            <a:chOff x="0" y="0"/>
            <a:chExt cx="2620010" cy="5184140"/>
          </a:xfrm>
        </p:grpSpPr>
        <p:sp>
          <p:nvSpPr>
            <p:cNvPr id="15" name="Freeform 1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7"/>
              <a:stretch>
                <a:fillRect l="-5642" t="-5386" r="-6886" b="-10007"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id="24" name="Group 24"/>
          <p:cNvGrpSpPr>
            <a:grpSpLocks noChangeAspect="1"/>
          </p:cNvGrpSpPr>
          <p:nvPr/>
        </p:nvGrpSpPr>
        <p:grpSpPr>
          <a:xfrm>
            <a:off x="5626105" y="1537627"/>
            <a:ext cx="3832018" cy="7582306"/>
            <a:chOff x="0" y="0"/>
            <a:chExt cx="2620010" cy="5184140"/>
          </a:xfrm>
        </p:grpSpPr>
        <p:sp>
          <p:nvSpPr>
            <p:cNvPr id="25" name="Freeform 2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8"/>
              <a:stretch>
                <a:fillRect l="-972" t="-3078" r="-3813" b="-4375"/>
              </a:stretch>
            </a:blipFill>
          </p:spPr>
        </p:sp>
        <p:sp>
          <p:nvSpPr>
            <p:cNvPr id="27" name="Freeform 2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id="34" name="Group 34"/>
          <p:cNvGrpSpPr/>
          <p:nvPr/>
        </p:nvGrpSpPr>
        <p:grpSpPr>
          <a:xfrm>
            <a:off x="10210598" y="3483019"/>
            <a:ext cx="1052608" cy="1052608"/>
            <a:chOff x="0" y="0"/>
            <a:chExt cx="812800" cy="8128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0224565" y="5305162"/>
            <a:ext cx="1052608" cy="1052608"/>
            <a:chOff x="0" y="0"/>
            <a:chExt cx="812800" cy="81280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9" name="TextBox 3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0224565" y="7413400"/>
            <a:ext cx="1052608" cy="1052608"/>
            <a:chOff x="0" y="0"/>
            <a:chExt cx="812800" cy="81280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2" name="TextBox 4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0210598" y="1763815"/>
            <a:ext cx="6329039" cy="1597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004"/>
              </a:lnSpc>
              <a:spcBef>
                <a:spcPct val="0"/>
              </a:spcBef>
            </a:pPr>
            <a:r>
              <a:rPr lang="en-US" sz="9288" dirty="0" err="1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Divulgação</a:t>
            </a:r>
            <a:r>
              <a:rPr lang="en-US" sz="9288" dirty="0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0351650" y="3743589"/>
            <a:ext cx="770505" cy="474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3"/>
              </a:lnSpc>
              <a:spcBef>
                <a:spcPct val="0"/>
              </a:spcBef>
            </a:pPr>
            <a:r>
              <a:rPr lang="en-US" sz="2795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01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1693188" y="3444919"/>
            <a:ext cx="4330185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Divulgação no Instagram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0351650" y="5565732"/>
            <a:ext cx="770505" cy="474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3"/>
              </a:lnSpc>
              <a:spcBef>
                <a:spcPct val="0"/>
              </a:spcBef>
            </a:pPr>
            <a:r>
              <a:rPr lang="en-US" sz="2795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02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1673703" y="3880847"/>
            <a:ext cx="6203331" cy="125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91"/>
              </a:lnSpc>
              <a:spcBef>
                <a:spcPct val="0"/>
              </a:spcBef>
            </a:pP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projeto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foi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divulgado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no Instagram,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focando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tanto no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profissional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quanto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atualizações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contínuas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no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companheirismo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da equipe,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buscando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transparência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engajamento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1693188" y="5706482"/>
            <a:ext cx="6242843" cy="125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91"/>
              </a:lnSpc>
              <a:spcBef>
                <a:spcPct val="0"/>
              </a:spcBef>
            </a:pP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site da equipe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foi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desenvolvido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uma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extensão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do Instagram,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oferecendo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uma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plataforma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mais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detalhada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divulgar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processo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dos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projetos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conectar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-se com um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público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mais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amplo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1673703" y="5267062"/>
            <a:ext cx="464741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Criação de um Site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0365617" y="7704077"/>
            <a:ext cx="770505" cy="474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3"/>
              </a:lnSpc>
              <a:spcBef>
                <a:spcPct val="0"/>
              </a:spcBef>
            </a:pPr>
            <a:r>
              <a:rPr lang="en-US" sz="2795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03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1634190" y="7360542"/>
            <a:ext cx="5304811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Palestras Educativas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1634190" y="7732652"/>
            <a:ext cx="6242843" cy="1899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91"/>
              </a:lnSpc>
            </a:pP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Além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dos workshops, a equipe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também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planeja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realizar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palestras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escolas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eventos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ONG's,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discutindo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papel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robótica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tecnologia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no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futuro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promovendo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engajamento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estudantes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instituições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no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2491"/>
              </a:lnSpc>
              <a:spcBef>
                <a:spcPct val="0"/>
              </a:spcBef>
            </a:pPr>
            <a:endParaRPr lang="en-US" sz="1779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" name="TextBox 53"/>
          <p:cNvSpPr txBox="1"/>
          <p:nvPr/>
        </p:nvSpPr>
        <p:spPr>
          <a:xfrm>
            <a:off x="1980176" y="9664878"/>
            <a:ext cx="1720435" cy="383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9"/>
              </a:lnSpc>
              <a:spcBef>
                <a:spcPct val="0"/>
              </a:spcBef>
            </a:pPr>
            <a:r>
              <a:rPr lang="en-US" sz="224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@atena.tbr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6597228" y="9687998"/>
            <a:ext cx="2165772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06"/>
              </a:lnSpc>
              <a:spcBef>
                <a:spcPct val="0"/>
              </a:spcBef>
            </a:pPr>
            <a:r>
              <a:rPr lang="en-US" sz="1933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atena.tbr.com.br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980176" y="9339757"/>
            <a:ext cx="169034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Instagram </a:t>
            </a:r>
          </a:p>
        </p:txBody>
      </p:sp>
      <p:sp>
        <p:nvSpPr>
          <p:cNvPr id="56" name="TextBox 56"/>
          <p:cNvSpPr txBox="1"/>
          <p:nvPr/>
        </p:nvSpPr>
        <p:spPr>
          <a:xfrm>
            <a:off x="7261586" y="9339757"/>
            <a:ext cx="70573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 dirty="0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Site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14587389" y="334671"/>
            <a:ext cx="1612748" cy="65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6"/>
              </a:lnSpc>
            </a:pPr>
            <a:r>
              <a:rPr lang="en-US" sz="3826" b="1" spc="-489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3826" b="1" spc="-489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200137" y="167235"/>
            <a:ext cx="1676897" cy="1198824"/>
          </a:xfrm>
          <a:custGeom>
            <a:avLst/>
            <a:gdLst/>
            <a:ahLst/>
            <a:cxnLst/>
            <a:rect l="l" t="t" r="r" b="b"/>
            <a:pathLst>
              <a:path w="1676897" h="1198824">
                <a:moveTo>
                  <a:pt x="0" y="0"/>
                </a:moveTo>
                <a:lnTo>
                  <a:pt x="1676897" y="0"/>
                </a:lnTo>
                <a:lnTo>
                  <a:pt x="1676897" y="1198824"/>
                </a:lnTo>
                <a:lnTo>
                  <a:pt x="0" y="11988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276" b="-7678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832652" y="633297"/>
            <a:ext cx="8661654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DIVULGAÇÃO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859000" y="334671"/>
            <a:ext cx="1341137" cy="65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6"/>
              </a:lnSpc>
            </a:pPr>
            <a:r>
              <a:rPr lang="en-US" sz="3826" b="1" spc="-489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3826" b="1" spc="-489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  <p:graphicFrame>
        <p:nvGraphicFramePr>
          <p:cNvPr id="27" name="Tabela 26">
            <a:extLst>
              <a:ext uri="{FF2B5EF4-FFF2-40B4-BE49-F238E27FC236}">
                <a16:creationId xmlns:a16="http://schemas.microsoft.com/office/drawing/2014/main" id="{8DF07AC5-E47D-B804-81BD-FF8934D99E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0018880"/>
              </p:ext>
            </p:extLst>
          </p:nvPr>
        </p:nvGraphicFramePr>
        <p:xfrm>
          <a:off x="818072" y="1827097"/>
          <a:ext cx="16555527" cy="7202604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354128">
                  <a:extLst>
                    <a:ext uri="{9D8B030D-6E8A-4147-A177-3AD203B41FA5}">
                      <a16:colId xmlns:a16="http://schemas.microsoft.com/office/drawing/2014/main" val="1330443652"/>
                    </a:ext>
                  </a:extLst>
                </a:gridCol>
                <a:gridCol w="4114799">
                  <a:extLst>
                    <a:ext uri="{9D8B030D-6E8A-4147-A177-3AD203B41FA5}">
                      <a16:colId xmlns:a16="http://schemas.microsoft.com/office/drawing/2014/main" val="373951125"/>
                    </a:ext>
                  </a:extLst>
                </a:gridCol>
                <a:gridCol w="7086600">
                  <a:extLst>
                    <a:ext uri="{9D8B030D-6E8A-4147-A177-3AD203B41FA5}">
                      <a16:colId xmlns:a16="http://schemas.microsoft.com/office/drawing/2014/main" val="46655102"/>
                    </a:ext>
                  </a:extLst>
                </a:gridCol>
              </a:tblGrid>
              <a:tr h="564911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  <a:latin typeface="Montserrat" panose="00000500000000000000" pitchFamily="2" charset="0"/>
                        </a:rPr>
                        <a:t>EVENTOS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  <a:latin typeface="Montserrat" panose="00000500000000000000" pitchFamily="2" charset="0"/>
                        </a:rPr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  <a:latin typeface="Montserrat" panose="00000500000000000000" pitchFamily="2" charset="0"/>
                        </a:rPr>
                        <a:t>DESCRIÇÃO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354232"/>
                  </a:ext>
                </a:extLst>
              </a:tr>
              <a:tr h="988593">
                <a:tc>
                  <a:txBody>
                    <a:bodyPr/>
                    <a:lstStyle/>
                    <a:p>
                      <a:endParaRPr lang="pt-BR" b="1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r>
                        <a:rPr lang="pt-BR" b="1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    FEMIC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pt-BR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09/11 a 29/11/2024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pt-BR" sz="1800" b="0" i="0" kern="1200" dirty="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+mn-ea"/>
                        <a:cs typeface="+mn-cs"/>
                      </a:endParaRPr>
                    </a:p>
                    <a:p>
                      <a:pPr algn="just"/>
                      <a:r>
                        <a:rPr lang="pt-BR" sz="1800" b="0" i="0" kern="12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Feira Mineira de Iniciação Cientifica que incentiva o protagonismo e uma proposta de divulgação cientifica. </a:t>
                      </a:r>
                      <a:endParaRPr lang="pt-BR" b="0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232653"/>
                  </a:ext>
                </a:extLst>
              </a:tr>
              <a:tr h="1412275">
                <a:tc>
                  <a:txBody>
                    <a:bodyPr/>
                    <a:lstStyle/>
                    <a:p>
                      <a:endParaRPr lang="pt-BR" b="1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endParaRPr lang="pt-BR" b="1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r>
                        <a:rPr lang="pt-BR" b="1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    FEBRACE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pt-BR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pt-BR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24/03 a 28/03/2025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pt-BR" sz="1800" b="0" i="0" kern="1200" dirty="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+mn-ea"/>
                        <a:cs typeface="+mn-cs"/>
                      </a:endParaRPr>
                    </a:p>
                    <a:p>
                      <a:pPr algn="just"/>
                      <a:r>
                        <a:rPr lang="pt-BR" sz="1800" b="0" i="0" kern="12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Feira Brasileira de Ciência e Engenharia que fomenta a cultura científica, o saber investigativo a inovação e o empreendedorismo.</a:t>
                      </a:r>
                      <a:endParaRPr lang="pt-BR" b="0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2184"/>
                  </a:ext>
                </a:extLst>
              </a:tr>
              <a:tr h="1412275">
                <a:tc>
                  <a:txBody>
                    <a:bodyPr/>
                    <a:lstStyle/>
                    <a:p>
                      <a:endParaRPr lang="pt-BR" b="1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endParaRPr lang="pt-BR" b="1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r>
                        <a:rPr lang="pt-BR" b="1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     INCLUSÃO SEM FRONTEIRAS  (ONG)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pt-BR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pt-BR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11/11/2024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pt-BR" sz="1800" b="0" i="0" kern="1200" dirty="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+mn-ea"/>
                        <a:cs typeface="+mn-cs"/>
                      </a:endParaRPr>
                    </a:p>
                    <a:p>
                      <a:pPr algn="just"/>
                      <a:r>
                        <a:rPr lang="pt-BR" sz="1800" b="0" i="0" kern="12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A equipe realizou uma palestra na ONG sobre a divulgação do projeto de robótica e tecnologia com o intuito de promover a inclusão.</a:t>
                      </a:r>
                      <a:endParaRPr lang="pt-BR" b="0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537307"/>
                  </a:ext>
                </a:extLst>
              </a:tr>
              <a:tr h="1412275">
                <a:tc>
                  <a:txBody>
                    <a:bodyPr/>
                    <a:lstStyle/>
                    <a:p>
                      <a:r>
                        <a:rPr lang="pt-BR" b="1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   </a:t>
                      </a:r>
                    </a:p>
                    <a:p>
                      <a:endParaRPr lang="pt-BR" b="1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r>
                        <a:rPr lang="pt-BR" b="1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     CNPJOTAS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/>
                      <a:endParaRPr lang="pt-BR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/>
                      <a:r>
                        <a:rPr lang="pt-BR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23/11/2024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pt-BR" sz="1800" b="0" i="0" kern="1200" dirty="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+mn-ea"/>
                        <a:cs typeface="+mn-cs"/>
                      </a:endParaRPr>
                    </a:p>
                    <a:p>
                      <a:pPr algn="just"/>
                      <a:r>
                        <a:rPr lang="pt-BR" sz="1800" b="0" i="0" kern="12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Feira dedicada à apresentação de projetos e trabalhos inovadores, com o objetivo de captar patrocínios e estabelecer parcerias estratégicas.</a:t>
                      </a:r>
                      <a:endParaRPr lang="pt-BR" b="0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019519"/>
                  </a:ext>
                </a:extLst>
              </a:tr>
              <a:tr h="1412275">
                <a:tc>
                  <a:txBody>
                    <a:bodyPr/>
                    <a:lstStyle/>
                    <a:p>
                      <a:pPr algn="l"/>
                      <a:r>
                        <a:rPr lang="pt-BR" b="1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    </a:t>
                      </a:r>
                    </a:p>
                    <a:p>
                      <a:pPr algn="l"/>
                      <a:r>
                        <a:rPr lang="pt-BR" b="1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    ESCOLA ESTADUAL DOUTOR ANTÔNIO   </a:t>
                      </a:r>
                    </a:p>
                    <a:p>
                      <a:pPr algn="l"/>
                      <a:r>
                        <a:rPr lang="pt-BR" b="1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    AUGUSTO SOARES CANEDO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/>
                      <a:endParaRPr lang="pt-BR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  <a:p>
                      <a:pPr algn="ctr"/>
                      <a:r>
                        <a:rPr lang="pt-BR" dirty="0">
                          <a:solidFill>
                            <a:schemeClr val="bg1"/>
                          </a:solidFill>
                          <a:latin typeface="Montserrat" panose="00000500000000000000" pitchFamily="2" charset="0"/>
                        </a:rPr>
                        <a:t>27/10/2024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pt-BR" sz="1800" b="0" i="0" kern="1200" dirty="0">
                        <a:solidFill>
                          <a:schemeClr val="bg1"/>
                        </a:solidFill>
                        <a:effectLst/>
                        <a:latin typeface="Montserrat" panose="00000500000000000000" pitchFamily="2" charset="0"/>
                        <a:ea typeface="+mn-ea"/>
                        <a:cs typeface="+mn-cs"/>
                      </a:endParaRPr>
                    </a:p>
                    <a:p>
                      <a:pPr algn="just"/>
                      <a:r>
                        <a:rPr lang="pt-BR" sz="1800" b="0" i="0" kern="1200" dirty="0">
                          <a:solidFill>
                            <a:schemeClr val="bg1"/>
                          </a:solidFill>
                          <a:effectLst/>
                          <a:latin typeface="Montserrat" panose="00000500000000000000" pitchFamily="2" charset="0"/>
                          <a:ea typeface="+mn-ea"/>
                          <a:cs typeface="+mn-cs"/>
                        </a:rPr>
                        <a:t>A equipe realizou uma palestra na Escola sobre a divulgação do projeto com o intuito de promover a inclusão e conhecimento entre jovens e adultos. </a:t>
                      </a:r>
                      <a:endParaRPr lang="pt-BR" b="0" dirty="0">
                        <a:solidFill>
                          <a:schemeClr val="bg1"/>
                        </a:solidFill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549644"/>
                  </a:ext>
                </a:extLst>
              </a:tr>
            </a:tbl>
          </a:graphicData>
        </a:graphic>
      </p:graphicFrame>
      <p:pic>
        <p:nvPicPr>
          <p:cNvPr id="9" name="Image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385246"/>
            <a:ext cx="2694666" cy="877900"/>
          </a:xfrm>
          <a:prstGeom prst="rect">
            <a:avLst/>
          </a:prstGeom>
        </p:spPr>
      </p:pic>
      <p:sp>
        <p:nvSpPr>
          <p:cNvPr id="11" name="Freeform 6"/>
          <p:cNvSpPr/>
          <p:nvPr/>
        </p:nvSpPr>
        <p:spPr>
          <a:xfrm>
            <a:off x="16200137" y="-190500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3999"/>
            </a:blip>
            <a:stretch>
              <a:fillRect/>
            </a:stretch>
          </a:blipFill>
        </p:spPr>
      </p:sp>
      <p:sp>
        <p:nvSpPr>
          <p:cNvPr id="12" name="Freeform 5"/>
          <p:cNvSpPr/>
          <p:nvPr/>
        </p:nvSpPr>
        <p:spPr>
          <a:xfrm>
            <a:off x="-1676400" y="7124700"/>
            <a:ext cx="5974530" cy="5974530"/>
          </a:xfrm>
          <a:custGeom>
            <a:avLst/>
            <a:gdLst/>
            <a:ahLst/>
            <a:cxnLst/>
            <a:rect l="l" t="t" r="r" b="b"/>
            <a:pathLst>
              <a:path w="5974530" h="5974530">
                <a:moveTo>
                  <a:pt x="0" y="0"/>
                </a:moveTo>
                <a:lnTo>
                  <a:pt x="5974530" y="0"/>
                </a:lnTo>
                <a:lnTo>
                  <a:pt x="5974530" y="5974530"/>
                </a:lnTo>
                <a:lnTo>
                  <a:pt x="0" y="59745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3999"/>
            </a:blip>
            <a:stretch>
              <a:fillRect/>
            </a:stretch>
          </a:blipFill>
        </p:spPr>
      </p:sp>
      <p:sp>
        <p:nvSpPr>
          <p:cNvPr id="13" name="Freeform 7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3999"/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230600" y="0"/>
            <a:ext cx="1028700" cy="10287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879283" y="766647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039108" y="5143500"/>
            <a:ext cx="16220192" cy="5143500"/>
            <a:chOff x="0" y="0"/>
            <a:chExt cx="11354135" cy="36004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354135" cy="3600450"/>
            </a:xfrm>
            <a:custGeom>
              <a:avLst/>
              <a:gdLst/>
              <a:ahLst/>
              <a:cxnLst/>
              <a:rect l="l" t="t" r="r" b="b"/>
              <a:pathLst>
                <a:path w="11354135" h="3600450">
                  <a:moveTo>
                    <a:pt x="0" y="0"/>
                  </a:moveTo>
                  <a:lnTo>
                    <a:pt x="9031079" y="0"/>
                  </a:lnTo>
                  <a:lnTo>
                    <a:pt x="11354135" y="1334770"/>
                  </a:lnTo>
                  <a:lnTo>
                    <a:pt x="11354135" y="3600450"/>
                  </a:lnTo>
                  <a:lnTo>
                    <a:pt x="0" y="3600450"/>
                  </a:lnTo>
                  <a:close/>
                </a:path>
              </a:pathLst>
            </a:custGeom>
            <a:blipFill>
              <a:blip r:embed="rId3"/>
              <a:stretch>
                <a:fillRect t="-23309" b="-113205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0" y="5143500"/>
            <a:ext cx="880981" cy="5143500"/>
            <a:chOff x="0" y="0"/>
            <a:chExt cx="696084" cy="4064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96084" cy="4064000"/>
            </a:xfrm>
            <a:custGeom>
              <a:avLst/>
              <a:gdLst/>
              <a:ahLst/>
              <a:cxnLst/>
              <a:rect l="l" t="t" r="r" b="b"/>
              <a:pathLst>
                <a:path w="696084" h="4064000">
                  <a:moveTo>
                    <a:pt x="0" y="0"/>
                  </a:moveTo>
                  <a:lnTo>
                    <a:pt x="696084" y="0"/>
                  </a:lnTo>
                  <a:lnTo>
                    <a:pt x="696084" y="4064000"/>
                  </a:lnTo>
                  <a:lnTo>
                    <a:pt x="0" y="40640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696084" cy="41021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151225" y="1342885"/>
            <a:ext cx="9335503" cy="3283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41"/>
              </a:lnSpc>
              <a:spcBef>
                <a:spcPct val="0"/>
              </a:spcBef>
            </a:pPr>
            <a:r>
              <a:rPr lang="en-US" sz="19172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OBRIGADO</a:t>
            </a:r>
          </a:p>
        </p:txBody>
      </p:sp>
      <p:sp>
        <p:nvSpPr>
          <p:cNvPr id="16" name="Freeform 16"/>
          <p:cNvSpPr/>
          <p:nvPr/>
        </p:nvSpPr>
        <p:spPr>
          <a:xfrm>
            <a:off x="524437" y="490928"/>
            <a:ext cx="293635" cy="308205"/>
          </a:xfrm>
          <a:custGeom>
            <a:avLst/>
            <a:gdLst/>
            <a:ahLst/>
            <a:cxnLst/>
            <a:rect l="l" t="t" r="r" b="b"/>
            <a:pathLst>
              <a:path w="293635" h="308205">
                <a:moveTo>
                  <a:pt x="0" y="0"/>
                </a:moveTo>
                <a:lnTo>
                  <a:pt x="293635" y="0"/>
                </a:lnTo>
                <a:lnTo>
                  <a:pt x="293635" y="308205"/>
                </a:lnTo>
                <a:lnTo>
                  <a:pt x="0" y="3082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999229" y="971165"/>
            <a:ext cx="2221017" cy="192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27"/>
              </a:lnSpc>
              <a:spcBef>
                <a:spcPct val="0"/>
              </a:spcBef>
            </a:pPr>
            <a:r>
              <a:rPr lang="en-US" sz="116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Torneio Brasil de Robótica </a:t>
            </a:r>
          </a:p>
        </p:txBody>
      </p:sp>
      <p:sp>
        <p:nvSpPr>
          <p:cNvPr id="18" name="Freeform 18"/>
          <p:cNvSpPr/>
          <p:nvPr/>
        </p:nvSpPr>
        <p:spPr>
          <a:xfrm>
            <a:off x="818072" y="369657"/>
            <a:ext cx="2139395" cy="662657"/>
          </a:xfrm>
          <a:custGeom>
            <a:avLst/>
            <a:gdLst/>
            <a:ahLst/>
            <a:cxnLst/>
            <a:rect l="l" t="t" r="r" b="b"/>
            <a:pathLst>
              <a:path w="2139395" h="662657">
                <a:moveTo>
                  <a:pt x="0" y="0"/>
                </a:moveTo>
                <a:lnTo>
                  <a:pt x="2139395" y="0"/>
                </a:lnTo>
                <a:lnTo>
                  <a:pt x="2139395" y="662657"/>
                </a:lnTo>
                <a:lnTo>
                  <a:pt x="0" y="6626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705" r="-4446"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440491" y="1537627"/>
            <a:ext cx="3981035" cy="2846066"/>
          </a:xfrm>
          <a:custGeom>
            <a:avLst/>
            <a:gdLst/>
            <a:ahLst/>
            <a:cxnLst/>
            <a:rect l="l" t="t" r="r" b="b"/>
            <a:pathLst>
              <a:path w="3981035" h="2846066">
                <a:moveTo>
                  <a:pt x="0" y="0"/>
                </a:moveTo>
                <a:lnTo>
                  <a:pt x="3981034" y="0"/>
                </a:lnTo>
                <a:lnTo>
                  <a:pt x="3981034" y="2846066"/>
                </a:lnTo>
                <a:lnTo>
                  <a:pt x="0" y="284606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21276" b="-76781"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11969172" y="2121264"/>
            <a:ext cx="2518892" cy="1054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Camila Victória 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Dagmar Kamilly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Gabrieli Dias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711708" y="3329593"/>
            <a:ext cx="2518892" cy="1054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Isabella Pereira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Isabelly Dias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Lays Vitória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5485504" y="4134214"/>
            <a:ext cx="2518892" cy="1412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Maria Luiza</a:t>
            </a:r>
          </a:p>
          <a:p>
            <a:pPr algn="l">
              <a:lnSpc>
                <a:spcPts val="2800"/>
              </a:lnSpc>
            </a:pPr>
            <a:r>
              <a:rPr lang="en-US" sz="2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Otávio</a:t>
            </a: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Dias</a:t>
            </a:r>
          </a:p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Pablo Cristiano</a:t>
            </a:r>
            <a:b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</a:br>
            <a:r>
              <a:rPr lang="en-US" sz="2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Vitor Manoel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879283" y="766647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524437" y="490928"/>
            <a:ext cx="293635" cy="308205"/>
          </a:xfrm>
          <a:custGeom>
            <a:avLst/>
            <a:gdLst/>
            <a:ahLst/>
            <a:cxnLst/>
            <a:rect l="l" t="t" r="r" b="b"/>
            <a:pathLst>
              <a:path w="293635" h="308205">
                <a:moveTo>
                  <a:pt x="0" y="0"/>
                </a:moveTo>
                <a:lnTo>
                  <a:pt x="293635" y="0"/>
                </a:lnTo>
                <a:lnTo>
                  <a:pt x="293635" y="308205"/>
                </a:lnTo>
                <a:lnTo>
                  <a:pt x="0" y="3082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999229" y="971165"/>
            <a:ext cx="2221017" cy="192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27"/>
              </a:lnSpc>
              <a:spcBef>
                <a:spcPct val="0"/>
              </a:spcBef>
            </a:pPr>
            <a:r>
              <a:rPr lang="en-US" sz="116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Torneio Brasil de Robótica </a:t>
            </a:r>
          </a:p>
        </p:txBody>
      </p:sp>
      <p:sp>
        <p:nvSpPr>
          <p:cNvPr id="18" name="Freeform 18"/>
          <p:cNvSpPr/>
          <p:nvPr/>
        </p:nvSpPr>
        <p:spPr>
          <a:xfrm>
            <a:off x="818072" y="369657"/>
            <a:ext cx="2139395" cy="662657"/>
          </a:xfrm>
          <a:custGeom>
            <a:avLst/>
            <a:gdLst/>
            <a:ahLst/>
            <a:cxnLst/>
            <a:rect l="l" t="t" r="r" b="b"/>
            <a:pathLst>
              <a:path w="2139395" h="662657">
                <a:moveTo>
                  <a:pt x="0" y="0"/>
                </a:moveTo>
                <a:lnTo>
                  <a:pt x="2139395" y="0"/>
                </a:lnTo>
                <a:lnTo>
                  <a:pt x="2139395" y="662657"/>
                </a:lnTo>
                <a:lnTo>
                  <a:pt x="0" y="6626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705" r="-4446"/>
            </a:stretch>
          </a:blipFill>
        </p:spPr>
      </p:sp>
      <p:sp>
        <p:nvSpPr>
          <p:cNvPr id="23" name="Freeform 5"/>
          <p:cNvSpPr/>
          <p:nvPr/>
        </p:nvSpPr>
        <p:spPr>
          <a:xfrm>
            <a:off x="-2273919" y="6743700"/>
            <a:ext cx="5974530" cy="5974530"/>
          </a:xfrm>
          <a:custGeom>
            <a:avLst/>
            <a:gdLst/>
            <a:ahLst/>
            <a:cxnLst/>
            <a:rect l="l" t="t" r="r" b="b"/>
            <a:pathLst>
              <a:path w="5974530" h="5974530">
                <a:moveTo>
                  <a:pt x="0" y="0"/>
                </a:moveTo>
                <a:lnTo>
                  <a:pt x="5974530" y="0"/>
                </a:lnTo>
                <a:lnTo>
                  <a:pt x="5974530" y="5974530"/>
                </a:lnTo>
                <a:lnTo>
                  <a:pt x="0" y="5974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24" name="Retângulo 23"/>
          <p:cNvSpPr/>
          <p:nvPr/>
        </p:nvSpPr>
        <p:spPr>
          <a:xfrm>
            <a:off x="4298130" y="1062318"/>
            <a:ext cx="10134600" cy="1521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290" dirty="0" err="1" smtClean="0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Confira</a:t>
            </a:r>
            <a:r>
              <a:rPr lang="en-US" sz="9290" dirty="0" smtClean="0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</a:t>
            </a:r>
            <a:r>
              <a:rPr lang="en-US" sz="9290" dirty="0" err="1" smtClean="0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nosso</a:t>
            </a:r>
            <a:r>
              <a:rPr lang="en-US" sz="9290" dirty="0" smtClean="0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</a:t>
            </a:r>
            <a:r>
              <a:rPr lang="en-US" sz="9290" dirty="0" err="1" smtClean="0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trabalho</a:t>
            </a:r>
            <a:r>
              <a:rPr lang="en-US" sz="9290" dirty="0" smtClean="0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!</a:t>
            </a:r>
            <a:endParaRPr lang="pt-BR" sz="9290" dirty="0"/>
          </a:p>
        </p:txBody>
      </p:sp>
      <p:pic>
        <p:nvPicPr>
          <p:cNvPr id="26" name="Imagem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84273"/>
            <a:ext cx="5916757" cy="5916757"/>
          </a:xfrm>
          <a:prstGeom prst="rect">
            <a:avLst/>
          </a:prstGeom>
        </p:spPr>
      </p:pic>
      <p:sp>
        <p:nvSpPr>
          <p:cNvPr id="29" name="TextBox 54"/>
          <p:cNvSpPr txBox="1"/>
          <p:nvPr/>
        </p:nvSpPr>
        <p:spPr>
          <a:xfrm>
            <a:off x="8135844" y="8912051"/>
            <a:ext cx="2165772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706"/>
              </a:lnSpc>
              <a:spcBef>
                <a:spcPct val="0"/>
              </a:spcBef>
            </a:pPr>
            <a:r>
              <a:rPr lang="en-US" sz="1933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atena.tbr.com.br</a:t>
            </a:r>
          </a:p>
        </p:txBody>
      </p:sp>
      <p:sp>
        <p:nvSpPr>
          <p:cNvPr id="30" name="TextBox 56"/>
          <p:cNvSpPr txBox="1"/>
          <p:nvPr/>
        </p:nvSpPr>
        <p:spPr>
          <a:xfrm>
            <a:off x="8800202" y="8563810"/>
            <a:ext cx="70573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 dirty="0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Site</a:t>
            </a:r>
          </a:p>
        </p:txBody>
      </p:sp>
      <p:sp>
        <p:nvSpPr>
          <p:cNvPr id="31" name="TextBox 53"/>
          <p:cNvSpPr txBox="1"/>
          <p:nvPr/>
        </p:nvSpPr>
        <p:spPr>
          <a:xfrm>
            <a:off x="1953282" y="8936555"/>
            <a:ext cx="1720435" cy="383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9"/>
              </a:lnSpc>
              <a:spcBef>
                <a:spcPct val="0"/>
              </a:spcBef>
            </a:pPr>
            <a:r>
              <a:rPr lang="en-US" sz="2242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@</a:t>
            </a:r>
            <a:r>
              <a:rPr lang="en-US" sz="2242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atena.tbr</a:t>
            </a:r>
            <a:endParaRPr lang="en-US" sz="2242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TextBox 55"/>
          <p:cNvSpPr txBox="1"/>
          <p:nvPr/>
        </p:nvSpPr>
        <p:spPr>
          <a:xfrm>
            <a:off x="1953282" y="8611434"/>
            <a:ext cx="169034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 dirty="0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Instagram </a:t>
            </a:r>
          </a:p>
        </p:txBody>
      </p:sp>
      <p:sp>
        <p:nvSpPr>
          <p:cNvPr id="33" name="TextBox 53"/>
          <p:cNvSpPr txBox="1"/>
          <p:nvPr/>
        </p:nvSpPr>
        <p:spPr>
          <a:xfrm>
            <a:off x="12862773" y="8825562"/>
            <a:ext cx="3748152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139"/>
              </a:lnSpc>
              <a:spcBef>
                <a:spcPct val="0"/>
              </a:spcBef>
            </a:pPr>
            <a:r>
              <a:rPr lang="en-US" sz="2242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atenatbr2023@gmail.com</a:t>
            </a:r>
            <a:endParaRPr lang="en-US" sz="2242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" name="TextBox 55"/>
          <p:cNvSpPr txBox="1"/>
          <p:nvPr/>
        </p:nvSpPr>
        <p:spPr>
          <a:xfrm>
            <a:off x="14158848" y="8517731"/>
            <a:ext cx="169034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 dirty="0" smtClean="0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E-mail</a:t>
            </a:r>
            <a:endParaRPr lang="en-US" sz="2199" b="1" dirty="0">
              <a:solidFill>
                <a:srgbClr val="C101FB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</p:txBody>
      </p:sp>
      <p:sp>
        <p:nvSpPr>
          <p:cNvPr id="35" name="Freeform 10"/>
          <p:cNvSpPr/>
          <p:nvPr/>
        </p:nvSpPr>
        <p:spPr>
          <a:xfrm>
            <a:off x="16200137" y="167235"/>
            <a:ext cx="1676897" cy="1198824"/>
          </a:xfrm>
          <a:custGeom>
            <a:avLst/>
            <a:gdLst/>
            <a:ahLst/>
            <a:cxnLst/>
            <a:rect l="l" t="t" r="r" b="b"/>
            <a:pathLst>
              <a:path w="1676897" h="1198824">
                <a:moveTo>
                  <a:pt x="0" y="0"/>
                </a:moveTo>
                <a:lnTo>
                  <a:pt x="1676897" y="0"/>
                </a:lnTo>
                <a:lnTo>
                  <a:pt x="1676897" y="1198824"/>
                </a:lnTo>
                <a:lnTo>
                  <a:pt x="0" y="119882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21276" b="-76781"/>
            </a:stretch>
          </a:blipFill>
        </p:spPr>
      </p:sp>
      <p:sp>
        <p:nvSpPr>
          <p:cNvPr id="36" name="TextBox 57"/>
          <p:cNvSpPr txBox="1"/>
          <p:nvPr/>
        </p:nvSpPr>
        <p:spPr>
          <a:xfrm>
            <a:off x="14587389" y="334671"/>
            <a:ext cx="1612748" cy="65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6"/>
              </a:lnSpc>
            </a:pPr>
            <a:r>
              <a:rPr lang="en-US" sz="3826" b="1" spc="-489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3826" b="1" spc="-489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</p:spTree>
    <p:extLst>
      <p:ext uri="{BB962C8B-B14F-4D97-AF65-F5344CB8AC3E}">
        <p14:creationId xmlns:p14="http://schemas.microsoft.com/office/powerpoint/2010/main" val="1449234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879283" y="766647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200137" y="167235"/>
            <a:ext cx="1676897" cy="1198824"/>
          </a:xfrm>
          <a:custGeom>
            <a:avLst/>
            <a:gdLst/>
            <a:ahLst/>
            <a:cxnLst/>
            <a:rect l="l" t="t" r="r" b="b"/>
            <a:pathLst>
              <a:path w="1676897" h="1198824">
                <a:moveTo>
                  <a:pt x="0" y="0"/>
                </a:moveTo>
                <a:lnTo>
                  <a:pt x="1676897" y="0"/>
                </a:lnTo>
                <a:lnTo>
                  <a:pt x="1676897" y="1198824"/>
                </a:lnTo>
                <a:lnTo>
                  <a:pt x="0" y="11988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1276" b="-76781"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24437" y="490928"/>
            <a:ext cx="293635" cy="308205"/>
          </a:xfrm>
          <a:custGeom>
            <a:avLst/>
            <a:gdLst/>
            <a:ahLst/>
            <a:cxnLst/>
            <a:rect l="l" t="t" r="r" b="b"/>
            <a:pathLst>
              <a:path w="293635" h="308205">
                <a:moveTo>
                  <a:pt x="0" y="0"/>
                </a:moveTo>
                <a:lnTo>
                  <a:pt x="293635" y="0"/>
                </a:lnTo>
                <a:lnTo>
                  <a:pt x="293635" y="308205"/>
                </a:lnTo>
                <a:lnTo>
                  <a:pt x="0" y="3082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99229" y="971165"/>
            <a:ext cx="2221017" cy="192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27"/>
              </a:lnSpc>
              <a:spcBef>
                <a:spcPct val="0"/>
              </a:spcBef>
            </a:pPr>
            <a:r>
              <a:rPr lang="en-US" sz="116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Torneio Brasil de Robótica </a:t>
            </a:r>
          </a:p>
        </p:txBody>
      </p:sp>
      <p:sp>
        <p:nvSpPr>
          <p:cNvPr id="10" name="Freeform 10"/>
          <p:cNvSpPr/>
          <p:nvPr/>
        </p:nvSpPr>
        <p:spPr>
          <a:xfrm>
            <a:off x="818072" y="369657"/>
            <a:ext cx="2139395" cy="662657"/>
          </a:xfrm>
          <a:custGeom>
            <a:avLst/>
            <a:gdLst/>
            <a:ahLst/>
            <a:cxnLst/>
            <a:rect l="l" t="t" r="r" b="b"/>
            <a:pathLst>
              <a:path w="2139395" h="662657">
                <a:moveTo>
                  <a:pt x="0" y="0"/>
                </a:moveTo>
                <a:lnTo>
                  <a:pt x="2139395" y="0"/>
                </a:lnTo>
                <a:lnTo>
                  <a:pt x="2139395" y="662657"/>
                </a:lnTo>
                <a:lnTo>
                  <a:pt x="0" y="6626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705" r="-4446"/>
            </a:stretch>
          </a:blipFill>
        </p:spPr>
      </p:sp>
      <p:sp>
        <p:nvSpPr>
          <p:cNvPr id="11" name="AutoShape 11"/>
          <p:cNvSpPr/>
          <p:nvPr/>
        </p:nvSpPr>
        <p:spPr>
          <a:xfrm flipV="1">
            <a:off x="9144000" y="7526274"/>
            <a:ext cx="5890189" cy="0"/>
          </a:xfrm>
          <a:prstGeom prst="line">
            <a:avLst/>
          </a:prstGeom>
          <a:ln w="209550" cap="flat">
            <a:gradFill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12" name="Freeform 12"/>
          <p:cNvSpPr/>
          <p:nvPr/>
        </p:nvSpPr>
        <p:spPr>
          <a:xfrm>
            <a:off x="-2360918" y="6624436"/>
            <a:ext cx="5770710" cy="6751212"/>
          </a:xfrm>
          <a:custGeom>
            <a:avLst/>
            <a:gdLst/>
            <a:ahLst/>
            <a:cxnLst/>
            <a:rect l="l" t="t" r="r" b="b"/>
            <a:pathLst>
              <a:path w="5770710" h="6751212">
                <a:moveTo>
                  <a:pt x="0" y="0"/>
                </a:moveTo>
                <a:lnTo>
                  <a:pt x="5770710" y="0"/>
                </a:lnTo>
                <a:lnTo>
                  <a:pt x="5770710" y="6751212"/>
                </a:lnTo>
                <a:lnTo>
                  <a:pt x="0" y="67512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9144000" y="3350335"/>
            <a:ext cx="7239000" cy="3548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849"/>
              </a:lnSpc>
              <a:spcBef>
                <a:spcPct val="0"/>
              </a:spcBef>
            </a:pP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equipe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Atena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aplica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princípios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tecnologia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engenharia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uma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competição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robótica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desenvolvendo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soluções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inovadoras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eficientes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para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superar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desafios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complexos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Nosso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foco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é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construir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um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robô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alta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performance,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utilizando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estratégias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avançadas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técnicas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precisas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Além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da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competição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promovemos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workshops e palestras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voltados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para a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capacitação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jovens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incentivando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desenvolvimento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habilidades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robótica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sustentabilidade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035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tecnológica</a:t>
            </a:r>
            <a:r>
              <a:rPr lang="en-US" sz="2035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144000" y="2133232"/>
            <a:ext cx="3618727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INTRODUÇÃO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383028" y="1761366"/>
            <a:ext cx="6585871" cy="6585871"/>
            <a:chOff x="0" y="0"/>
            <a:chExt cx="8781161" cy="8781161"/>
          </a:xfrm>
        </p:grpSpPr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8"/>
            <a:srcRect l="10275" t="15785" r="8968" b="23648"/>
            <a:stretch>
              <a:fillRect/>
            </a:stretch>
          </p:blipFill>
          <p:spPr>
            <a:xfrm>
              <a:off x="0" y="0"/>
              <a:ext cx="8781161" cy="8781161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0" y="1761366"/>
            <a:ext cx="1053872" cy="6585871"/>
            <a:chOff x="0" y="0"/>
            <a:chExt cx="150802" cy="94239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0802" cy="942391"/>
            </a:xfrm>
            <a:custGeom>
              <a:avLst/>
              <a:gdLst/>
              <a:ahLst/>
              <a:cxnLst/>
              <a:rect l="l" t="t" r="r" b="b"/>
              <a:pathLst>
                <a:path w="150802" h="942391">
                  <a:moveTo>
                    <a:pt x="0" y="0"/>
                  </a:moveTo>
                  <a:lnTo>
                    <a:pt x="150802" y="0"/>
                  </a:lnTo>
                  <a:lnTo>
                    <a:pt x="150802" y="942391"/>
                  </a:lnTo>
                  <a:lnTo>
                    <a:pt x="0" y="942391"/>
                  </a:lnTo>
                  <a:close/>
                </a:path>
              </a:pathLst>
            </a:custGeom>
            <a:gradFill rotWithShape="1">
              <a:gsLst>
                <a:gs pos="0">
                  <a:srgbClr val="6E009B">
                    <a:alpha val="100000"/>
                  </a:srgbClr>
                </a:gs>
                <a:gs pos="100000">
                  <a:srgbClr val="EB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50802" cy="9804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4859000" y="334671"/>
            <a:ext cx="1341137" cy="65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6"/>
              </a:lnSpc>
            </a:pPr>
            <a:r>
              <a:rPr lang="en-US" sz="3826" b="1" spc="-489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3826" b="1" spc="-489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2967455" y="6042910"/>
            <a:ext cx="7992311" cy="7992311"/>
          </a:xfrm>
          <a:custGeom>
            <a:avLst/>
            <a:gdLst/>
            <a:ahLst/>
            <a:cxnLst/>
            <a:rect l="l" t="t" r="r" b="b"/>
            <a:pathLst>
              <a:path w="7992311" h="7992311">
                <a:moveTo>
                  <a:pt x="0" y="0"/>
                </a:moveTo>
                <a:lnTo>
                  <a:pt x="7992310" y="0"/>
                </a:lnTo>
                <a:lnTo>
                  <a:pt x="7992310" y="7992311"/>
                </a:lnTo>
                <a:lnTo>
                  <a:pt x="0" y="79923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879283" y="766647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2493318" y="1741985"/>
            <a:ext cx="4706594" cy="8545015"/>
            <a:chOff x="0" y="0"/>
            <a:chExt cx="349758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497580" cy="6350000"/>
            </a:xfrm>
            <a:custGeom>
              <a:avLst/>
              <a:gdLst/>
              <a:ahLst/>
              <a:cxnLst/>
              <a:rect l="l" t="t" r="r" b="b"/>
              <a:pathLst>
                <a:path w="3497580" h="6350000">
                  <a:moveTo>
                    <a:pt x="3497580" y="6350000"/>
                  </a:moveTo>
                  <a:lnTo>
                    <a:pt x="744220" y="6350000"/>
                  </a:lnTo>
                  <a:lnTo>
                    <a:pt x="0" y="0"/>
                  </a:lnTo>
                  <a:lnTo>
                    <a:pt x="2753360" y="0"/>
                  </a:lnTo>
                  <a:lnTo>
                    <a:pt x="3497580" y="6350000"/>
                  </a:lnTo>
                  <a:close/>
                </a:path>
              </a:pathLst>
            </a:custGeom>
            <a:blipFill>
              <a:blip r:embed="rId3"/>
              <a:stretch>
                <a:fillRect l="-52987" r="-89084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9289067" y="1028700"/>
            <a:ext cx="3695804" cy="6709884"/>
            <a:chOff x="0" y="0"/>
            <a:chExt cx="349758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497580" cy="6350000"/>
            </a:xfrm>
            <a:custGeom>
              <a:avLst/>
              <a:gdLst/>
              <a:ahLst/>
              <a:cxnLst/>
              <a:rect l="l" t="t" r="r" b="b"/>
              <a:pathLst>
                <a:path w="3497580" h="6350000">
                  <a:moveTo>
                    <a:pt x="3497580" y="6350000"/>
                  </a:moveTo>
                  <a:lnTo>
                    <a:pt x="744220" y="6350000"/>
                  </a:lnTo>
                  <a:lnTo>
                    <a:pt x="0" y="0"/>
                  </a:lnTo>
                  <a:lnTo>
                    <a:pt x="2753360" y="0"/>
                  </a:lnTo>
                  <a:lnTo>
                    <a:pt x="3497580" y="6350000"/>
                  </a:lnTo>
                  <a:close/>
                </a:path>
              </a:pathLst>
            </a:custGeom>
            <a:blipFill>
              <a:blip r:embed="rId4"/>
              <a:stretch>
                <a:fillRect l="-18082" r="-18082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11601999" y="7960287"/>
            <a:ext cx="1782636" cy="2326713"/>
            <a:chOff x="0" y="0"/>
            <a:chExt cx="349758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497580" cy="6350000"/>
            </a:xfrm>
            <a:custGeom>
              <a:avLst/>
              <a:gdLst/>
              <a:ahLst/>
              <a:cxnLst/>
              <a:rect l="l" t="t" r="r" b="b"/>
              <a:pathLst>
                <a:path w="3497580" h="6350000">
                  <a:moveTo>
                    <a:pt x="3497580" y="6350000"/>
                  </a:moveTo>
                  <a:lnTo>
                    <a:pt x="744220" y="6350000"/>
                  </a:lnTo>
                  <a:lnTo>
                    <a:pt x="0" y="0"/>
                  </a:lnTo>
                  <a:lnTo>
                    <a:pt x="2753360" y="0"/>
                  </a:lnTo>
                  <a:lnTo>
                    <a:pt x="3497580" y="63500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  <a:ln w="12700">
              <a:solidFill>
                <a:srgbClr val="000000"/>
              </a:solidFill>
            </a:ln>
          </p:spPr>
        </p:sp>
      </p:grpSp>
      <p:sp>
        <p:nvSpPr>
          <p:cNvPr id="14" name="TextBox 14"/>
          <p:cNvSpPr txBox="1"/>
          <p:nvPr/>
        </p:nvSpPr>
        <p:spPr>
          <a:xfrm>
            <a:off x="1363758" y="1335853"/>
            <a:ext cx="6904114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Objetivo e estratégias 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363758" y="3622964"/>
            <a:ext cx="906648" cy="906648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485250" y="3858527"/>
            <a:ext cx="663662" cy="397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1"/>
              </a:lnSpc>
              <a:spcBef>
                <a:spcPct val="0"/>
              </a:spcBef>
            </a:pPr>
            <a:r>
              <a:rPr lang="en-US" sz="2407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709763" y="3451514"/>
            <a:ext cx="4212103" cy="363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41"/>
              </a:lnSpc>
              <a:spcBef>
                <a:spcPct val="0"/>
              </a:spcBef>
            </a:pPr>
            <a:r>
              <a:rPr lang="en-US" sz="2172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Construir um robô eficiente 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331747" y="5324200"/>
            <a:ext cx="906648" cy="906648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453240" y="5559764"/>
            <a:ext cx="663662" cy="397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1"/>
              </a:lnSpc>
              <a:spcBef>
                <a:spcPct val="0"/>
              </a:spcBef>
            </a:pPr>
            <a:r>
              <a:rPr lang="en-US" sz="2407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02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348652" y="7072196"/>
            <a:ext cx="906648" cy="906648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470144" y="7307759"/>
            <a:ext cx="663662" cy="397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1"/>
              </a:lnSpc>
              <a:spcBef>
                <a:spcPct val="0"/>
              </a:spcBef>
            </a:pPr>
            <a:r>
              <a:rPr lang="en-US" sz="2407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03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709764" y="3815876"/>
            <a:ext cx="5856648" cy="12586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491"/>
              </a:lnSpc>
            </a:pP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equipe visa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garantir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que 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robô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funcione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forma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otimizada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atendendo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todos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requisitos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técnicos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2491"/>
              </a:lnSpc>
              <a:spcBef>
                <a:spcPct val="0"/>
              </a:spcBef>
            </a:pPr>
            <a:endParaRPr lang="en-US" sz="1779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2677752" y="5645104"/>
            <a:ext cx="5856648" cy="9380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491"/>
              </a:lnSpc>
            </a:pP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foco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é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alcançar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resultados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que se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destaquem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maximizando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desempenho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provas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2491"/>
              </a:lnSpc>
              <a:spcBef>
                <a:spcPct val="0"/>
              </a:spcBef>
            </a:pPr>
            <a:endParaRPr lang="en-US" sz="1779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2674433" y="7456898"/>
            <a:ext cx="5859967" cy="6174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491"/>
              </a:lnSpc>
              <a:spcBef>
                <a:spcPct val="0"/>
              </a:spcBef>
            </a:pP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Manter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conformidade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com as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especificações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é fundamental para 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sucesso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677752" y="5286100"/>
            <a:ext cx="5004397" cy="363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41"/>
              </a:lnSpc>
              <a:spcBef>
                <a:spcPct val="0"/>
              </a:spcBef>
            </a:pPr>
            <a:r>
              <a:rPr lang="en-US" sz="2172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Garantir desempenho excepcional 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694657" y="7018010"/>
            <a:ext cx="6096887" cy="363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41"/>
              </a:lnSpc>
              <a:spcBef>
                <a:spcPct val="0"/>
              </a:spcBef>
            </a:pPr>
            <a:r>
              <a:rPr lang="en-US" sz="2172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Cumprir todos os requisitos técnicos.</a:t>
            </a:r>
          </a:p>
        </p:txBody>
      </p:sp>
      <p:sp>
        <p:nvSpPr>
          <p:cNvPr id="33" name="Freeform 33"/>
          <p:cNvSpPr/>
          <p:nvPr/>
        </p:nvSpPr>
        <p:spPr>
          <a:xfrm>
            <a:off x="16200137" y="167235"/>
            <a:ext cx="1676897" cy="1198824"/>
          </a:xfrm>
          <a:custGeom>
            <a:avLst/>
            <a:gdLst/>
            <a:ahLst/>
            <a:cxnLst/>
            <a:rect l="l" t="t" r="r" b="b"/>
            <a:pathLst>
              <a:path w="1676897" h="1198824">
                <a:moveTo>
                  <a:pt x="0" y="0"/>
                </a:moveTo>
                <a:lnTo>
                  <a:pt x="1676897" y="0"/>
                </a:lnTo>
                <a:lnTo>
                  <a:pt x="1676897" y="1198824"/>
                </a:lnTo>
                <a:lnTo>
                  <a:pt x="0" y="11988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1276" b="-76781"/>
            </a:stretch>
          </a:blipFill>
        </p:spPr>
      </p:sp>
      <p:sp>
        <p:nvSpPr>
          <p:cNvPr id="34" name="TextBox 34"/>
          <p:cNvSpPr txBox="1"/>
          <p:nvPr/>
        </p:nvSpPr>
        <p:spPr>
          <a:xfrm>
            <a:off x="14706600" y="334671"/>
            <a:ext cx="1493537" cy="65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6"/>
              </a:lnSpc>
            </a:pPr>
            <a:r>
              <a:rPr lang="en-US" sz="3826" b="1" spc="-489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3826" b="1" spc="-489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  <p:sp>
        <p:nvSpPr>
          <p:cNvPr id="35" name="Freeform 35"/>
          <p:cNvSpPr/>
          <p:nvPr/>
        </p:nvSpPr>
        <p:spPr>
          <a:xfrm>
            <a:off x="524437" y="490928"/>
            <a:ext cx="293635" cy="308205"/>
          </a:xfrm>
          <a:custGeom>
            <a:avLst/>
            <a:gdLst/>
            <a:ahLst/>
            <a:cxnLst/>
            <a:rect l="l" t="t" r="r" b="b"/>
            <a:pathLst>
              <a:path w="293635" h="308205">
                <a:moveTo>
                  <a:pt x="0" y="0"/>
                </a:moveTo>
                <a:lnTo>
                  <a:pt x="293635" y="0"/>
                </a:lnTo>
                <a:lnTo>
                  <a:pt x="293635" y="308205"/>
                </a:lnTo>
                <a:lnTo>
                  <a:pt x="0" y="3082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36" name="TextBox 36"/>
          <p:cNvSpPr txBox="1"/>
          <p:nvPr/>
        </p:nvSpPr>
        <p:spPr>
          <a:xfrm>
            <a:off x="999229" y="971165"/>
            <a:ext cx="2221017" cy="192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27"/>
              </a:lnSpc>
              <a:spcBef>
                <a:spcPct val="0"/>
              </a:spcBef>
            </a:pPr>
            <a:r>
              <a:rPr lang="en-US" sz="116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Torneio Brasil de Robótica </a:t>
            </a:r>
          </a:p>
        </p:txBody>
      </p:sp>
      <p:sp>
        <p:nvSpPr>
          <p:cNvPr id="37" name="Freeform 37"/>
          <p:cNvSpPr/>
          <p:nvPr/>
        </p:nvSpPr>
        <p:spPr>
          <a:xfrm>
            <a:off x="818072" y="369657"/>
            <a:ext cx="2139395" cy="662657"/>
          </a:xfrm>
          <a:custGeom>
            <a:avLst/>
            <a:gdLst/>
            <a:ahLst/>
            <a:cxnLst/>
            <a:rect l="l" t="t" r="r" b="b"/>
            <a:pathLst>
              <a:path w="2139395" h="662657">
                <a:moveTo>
                  <a:pt x="0" y="0"/>
                </a:moveTo>
                <a:lnTo>
                  <a:pt x="2139395" y="0"/>
                </a:lnTo>
                <a:lnTo>
                  <a:pt x="2139395" y="662657"/>
                </a:lnTo>
                <a:lnTo>
                  <a:pt x="0" y="66265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3705" r="-4446"/>
            </a:stretch>
          </a:blipFill>
        </p:spPr>
      </p:sp>
      <p:sp>
        <p:nvSpPr>
          <p:cNvPr id="38" name="TextBox 38"/>
          <p:cNvSpPr txBox="1"/>
          <p:nvPr/>
        </p:nvSpPr>
        <p:spPr>
          <a:xfrm>
            <a:off x="1363758" y="2432045"/>
            <a:ext cx="4205346" cy="74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69"/>
              </a:lnSpc>
              <a:spcBef>
                <a:spcPct val="0"/>
              </a:spcBef>
            </a:pPr>
            <a:r>
              <a:rPr lang="en-US" sz="4263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Objetivo:</a:t>
            </a:r>
          </a:p>
        </p:txBody>
      </p:sp>
      <p:sp>
        <p:nvSpPr>
          <p:cNvPr id="39" name="AutoShape 39"/>
          <p:cNvSpPr/>
          <p:nvPr/>
        </p:nvSpPr>
        <p:spPr>
          <a:xfrm>
            <a:off x="1363758" y="2370827"/>
            <a:ext cx="3040995" cy="0"/>
          </a:xfrm>
          <a:prstGeom prst="line">
            <a:avLst/>
          </a:prstGeom>
          <a:ln w="38100" cap="flat">
            <a:solidFill>
              <a:srgbClr val="F5D177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1794361"/>
            <a:ext cx="8402462" cy="8502164"/>
            <a:chOff x="0" y="0"/>
            <a:chExt cx="6314339" cy="638926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14339" cy="6389263"/>
            </a:xfrm>
            <a:custGeom>
              <a:avLst/>
              <a:gdLst/>
              <a:ahLst/>
              <a:cxnLst/>
              <a:rect l="l" t="t" r="r" b="b"/>
              <a:pathLst>
                <a:path w="6314339" h="6389263">
                  <a:moveTo>
                    <a:pt x="0" y="1214368"/>
                  </a:moveTo>
                  <a:lnTo>
                    <a:pt x="946756" y="133027"/>
                  </a:lnTo>
                  <a:lnTo>
                    <a:pt x="5367582" y="0"/>
                  </a:lnTo>
                  <a:lnTo>
                    <a:pt x="6314339" y="3066214"/>
                  </a:lnTo>
                  <a:lnTo>
                    <a:pt x="5826496" y="5273677"/>
                  </a:lnTo>
                  <a:lnTo>
                    <a:pt x="6245962" y="6389263"/>
                  </a:lnTo>
                  <a:lnTo>
                    <a:pt x="0" y="638926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  <a:ln w="12700">
              <a:solidFill>
                <a:srgbClr val="000000"/>
              </a:solidFill>
            </a:ln>
          </p:spPr>
        </p:sp>
      </p:grpSp>
      <p:sp>
        <p:nvSpPr>
          <p:cNvPr id="7" name="Freeform 7"/>
          <p:cNvSpPr/>
          <p:nvPr/>
        </p:nvSpPr>
        <p:spPr>
          <a:xfrm>
            <a:off x="15879283" y="766647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0" y="2098416"/>
            <a:ext cx="8115300" cy="8198109"/>
            <a:chOff x="0" y="0"/>
            <a:chExt cx="6098540" cy="616077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098540" cy="6160770"/>
            </a:xfrm>
            <a:custGeom>
              <a:avLst/>
              <a:gdLst/>
              <a:ahLst/>
              <a:cxnLst/>
              <a:rect l="l" t="t" r="r" b="b"/>
              <a:pathLst>
                <a:path w="6098540" h="6160770">
                  <a:moveTo>
                    <a:pt x="0" y="1170940"/>
                  </a:moveTo>
                  <a:lnTo>
                    <a:pt x="914400" y="128270"/>
                  </a:lnTo>
                  <a:lnTo>
                    <a:pt x="5184140" y="0"/>
                  </a:lnTo>
                  <a:lnTo>
                    <a:pt x="6098540" y="2956560"/>
                  </a:lnTo>
                  <a:lnTo>
                    <a:pt x="5627370" y="5085080"/>
                  </a:lnTo>
                  <a:lnTo>
                    <a:pt x="6032500" y="6160770"/>
                  </a:lnTo>
                  <a:lnTo>
                    <a:pt x="0" y="6160770"/>
                  </a:lnTo>
                  <a:close/>
                </a:path>
              </a:pathLst>
            </a:custGeom>
            <a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contrast="-20000"/>
                        </a14:imgEffect>
                      </a14:imgLayer>
                    </a14:imgProps>
                  </a:ext>
                </a:extLst>
              </a:blip>
              <a:stretch>
                <a:fillRect l="-17346" r="-17346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9763241" y="2330814"/>
            <a:ext cx="3501373" cy="958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93"/>
              </a:lnSpc>
              <a:spcBef>
                <a:spcPct val="0"/>
              </a:spcBef>
            </a:pPr>
            <a:r>
              <a:rPr lang="en-US" sz="563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Estratégia: </a:t>
            </a:r>
          </a:p>
        </p:txBody>
      </p:sp>
      <p:sp>
        <p:nvSpPr>
          <p:cNvPr id="12" name="Freeform 12"/>
          <p:cNvSpPr/>
          <p:nvPr/>
        </p:nvSpPr>
        <p:spPr>
          <a:xfrm>
            <a:off x="16200137" y="167235"/>
            <a:ext cx="1676897" cy="1198824"/>
          </a:xfrm>
          <a:custGeom>
            <a:avLst/>
            <a:gdLst/>
            <a:ahLst/>
            <a:cxnLst/>
            <a:rect l="l" t="t" r="r" b="b"/>
            <a:pathLst>
              <a:path w="1676897" h="1198824">
                <a:moveTo>
                  <a:pt x="0" y="0"/>
                </a:moveTo>
                <a:lnTo>
                  <a:pt x="1676897" y="0"/>
                </a:lnTo>
                <a:lnTo>
                  <a:pt x="1676897" y="1198824"/>
                </a:lnTo>
                <a:lnTo>
                  <a:pt x="0" y="11988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1276" b="-76781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524437" y="490928"/>
            <a:ext cx="293635" cy="308205"/>
          </a:xfrm>
          <a:custGeom>
            <a:avLst/>
            <a:gdLst/>
            <a:ahLst/>
            <a:cxnLst/>
            <a:rect l="l" t="t" r="r" b="b"/>
            <a:pathLst>
              <a:path w="293635" h="308205">
                <a:moveTo>
                  <a:pt x="0" y="0"/>
                </a:moveTo>
                <a:lnTo>
                  <a:pt x="293635" y="0"/>
                </a:lnTo>
                <a:lnTo>
                  <a:pt x="293635" y="308205"/>
                </a:lnTo>
                <a:lnTo>
                  <a:pt x="0" y="3082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99229" y="971165"/>
            <a:ext cx="2221017" cy="192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27"/>
              </a:lnSpc>
              <a:spcBef>
                <a:spcPct val="0"/>
              </a:spcBef>
            </a:pPr>
            <a:r>
              <a:rPr lang="en-US" sz="1162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Torneio Brasil de Robótica </a:t>
            </a:r>
          </a:p>
        </p:txBody>
      </p:sp>
      <p:sp>
        <p:nvSpPr>
          <p:cNvPr id="15" name="Freeform 15"/>
          <p:cNvSpPr/>
          <p:nvPr/>
        </p:nvSpPr>
        <p:spPr>
          <a:xfrm>
            <a:off x="818072" y="369657"/>
            <a:ext cx="2139395" cy="662657"/>
          </a:xfrm>
          <a:custGeom>
            <a:avLst/>
            <a:gdLst/>
            <a:ahLst/>
            <a:cxnLst/>
            <a:rect l="l" t="t" r="r" b="b"/>
            <a:pathLst>
              <a:path w="2139395" h="662657">
                <a:moveTo>
                  <a:pt x="0" y="0"/>
                </a:moveTo>
                <a:lnTo>
                  <a:pt x="2139395" y="0"/>
                </a:lnTo>
                <a:lnTo>
                  <a:pt x="2139395" y="662657"/>
                </a:lnTo>
                <a:lnTo>
                  <a:pt x="0" y="66265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3705" r="-4446"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9763240" y="3454444"/>
            <a:ext cx="7400098" cy="5516740"/>
            <a:chOff x="0" y="-38100"/>
            <a:chExt cx="9819355" cy="7355654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1403478" cy="1403478"/>
              <a:chOff x="0" y="0"/>
              <a:chExt cx="812800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3A89">
                      <a:alpha val="100000"/>
                    </a:srgbClr>
                  </a:gs>
                  <a:gs pos="100000">
                    <a:srgbClr val="C700FF">
                      <a:alpha val="100000"/>
                    </a:srgbClr>
                  </a:gs>
                </a:gsLst>
                <a:lin ang="2700000"/>
              </a:gra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39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188069" y="366477"/>
              <a:ext cx="1027339" cy="6133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3"/>
                </a:lnSpc>
                <a:spcBef>
                  <a:spcPct val="0"/>
                </a:spcBef>
              </a:pPr>
              <a:r>
                <a:rPr lang="en-US" sz="2795" b="1">
                  <a:solidFill>
                    <a:srgbClr val="FFFFFF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01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1976787" y="-38100"/>
              <a:ext cx="4466737" cy="4842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79"/>
                </a:lnSpc>
                <a:spcBef>
                  <a:spcPct val="0"/>
                </a:spcBef>
              </a:pPr>
              <a:r>
                <a:rPr lang="en-US" sz="2199" b="1">
                  <a:solidFill>
                    <a:srgbClr val="C101FB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Prioridade nas tarefas </a:t>
              </a:r>
            </a:p>
          </p:txBody>
        </p:sp>
        <p:grpSp>
          <p:nvGrpSpPr>
            <p:cNvPr id="22" name="Group 22"/>
            <p:cNvGrpSpPr/>
            <p:nvPr/>
          </p:nvGrpSpPr>
          <p:grpSpPr>
            <a:xfrm>
              <a:off x="18623" y="2319590"/>
              <a:ext cx="1403478" cy="1403478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3A89">
                      <a:alpha val="100000"/>
                    </a:srgbClr>
                  </a:gs>
                  <a:gs pos="100000">
                    <a:srgbClr val="C700FF">
                      <a:alpha val="100000"/>
                    </a:srgbClr>
                  </a:gs>
                </a:gsLst>
                <a:lin ang="2700000"/>
              </a:gra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39"/>
                  </a:lnSpc>
                </a:pPr>
                <a:endParaRPr/>
              </a:p>
            </p:txBody>
          </p:sp>
        </p:grpSp>
        <p:sp>
          <p:nvSpPr>
            <p:cNvPr id="25" name="TextBox 25"/>
            <p:cNvSpPr txBox="1"/>
            <p:nvPr/>
          </p:nvSpPr>
          <p:spPr>
            <a:xfrm>
              <a:off x="188069" y="2686066"/>
              <a:ext cx="1027339" cy="6133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3"/>
                </a:lnSpc>
                <a:spcBef>
                  <a:spcPct val="0"/>
                </a:spcBef>
              </a:pPr>
              <a:r>
                <a:rPr lang="en-US" sz="2795" b="1">
                  <a:solidFill>
                    <a:srgbClr val="FFFFFF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02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950807" y="539963"/>
              <a:ext cx="7799895" cy="167815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491"/>
                </a:lnSpc>
                <a:spcBef>
                  <a:spcPct val="0"/>
                </a:spcBef>
              </a:pP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escolha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de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focar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na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derrubada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de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poluentes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e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reposicionamento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das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árvores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reflete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uma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estratégia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inteligente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priorizando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ações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de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maior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valor.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976786" y="2714642"/>
              <a:ext cx="7842569" cy="12506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491"/>
                </a:lnSpc>
                <a:spcBef>
                  <a:spcPct val="0"/>
                </a:spcBef>
              </a:pP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 base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em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análise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de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custo-benefício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a equipe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maximiza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pontos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e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otimiza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o tempo,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priorizando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tarefas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de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maior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valor.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1950807" y="2258922"/>
              <a:ext cx="6196559" cy="4842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79"/>
                </a:lnSpc>
                <a:spcBef>
                  <a:spcPct val="0"/>
                </a:spcBef>
              </a:pPr>
              <a:r>
                <a:rPr lang="en-US" sz="2199" b="1">
                  <a:solidFill>
                    <a:srgbClr val="C101FB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Otimização de tempo e pontos </a:t>
              </a:r>
            </a:p>
          </p:txBody>
        </p:sp>
        <p:grpSp>
          <p:nvGrpSpPr>
            <p:cNvPr id="29" name="Group 29"/>
            <p:cNvGrpSpPr/>
            <p:nvPr/>
          </p:nvGrpSpPr>
          <p:grpSpPr>
            <a:xfrm>
              <a:off x="0" y="4637468"/>
              <a:ext cx="1403478" cy="1403478"/>
              <a:chOff x="0" y="0"/>
              <a:chExt cx="812800" cy="8128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003A89">
                      <a:alpha val="100000"/>
                    </a:srgbClr>
                  </a:gs>
                  <a:gs pos="100000">
                    <a:srgbClr val="C700FF">
                      <a:alpha val="100000"/>
                    </a:srgbClr>
                  </a:gs>
                </a:gsLst>
                <a:lin ang="2700000"/>
              </a:gra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239"/>
                  </a:lnSpc>
                </a:pPr>
                <a:endParaRPr/>
              </a:p>
            </p:txBody>
          </p:sp>
        </p:grpSp>
        <p:sp>
          <p:nvSpPr>
            <p:cNvPr id="32" name="TextBox 32"/>
            <p:cNvSpPr txBox="1"/>
            <p:nvPr/>
          </p:nvSpPr>
          <p:spPr>
            <a:xfrm>
              <a:off x="206693" y="5003944"/>
              <a:ext cx="1027339" cy="6133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3"/>
                </a:lnSpc>
                <a:spcBef>
                  <a:spcPct val="0"/>
                </a:spcBef>
              </a:pPr>
              <a:r>
                <a:rPr lang="en-US" sz="2795" b="1" dirty="0">
                  <a:solidFill>
                    <a:srgbClr val="FFFFFF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03</a:t>
              </a: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1950807" y="4576800"/>
              <a:ext cx="7073082" cy="10049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199" b="1">
                  <a:solidFill>
                    <a:srgbClr val="C101FB"/>
                  </a:solidFill>
                  <a:latin typeface="Open Sans 1 Bold"/>
                  <a:ea typeface="Open Sans 1 Bold"/>
                  <a:cs typeface="Open Sans 1 Bold"/>
                  <a:sym typeface="Open Sans 1 Bold"/>
                </a:rPr>
                <a:t>Seleção de Componentes Essenciais</a:t>
              </a:r>
            </a:p>
            <a:p>
              <a:pPr algn="l">
                <a:lnSpc>
                  <a:spcPts val="3079"/>
                </a:lnSpc>
                <a:spcBef>
                  <a:spcPct val="0"/>
                </a:spcBef>
              </a:pPr>
              <a:endParaRPr lang="en-US" sz="2199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endParaRP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1950807" y="5211934"/>
              <a:ext cx="7868548" cy="21056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491"/>
                </a:lnSpc>
              </a:pP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Escolher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motores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controladores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e outros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elementos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essenciais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,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garantindo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compatibilidade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e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desempenho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eficiente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para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atender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aos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desafios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da </a:t>
              </a:r>
              <a:r>
                <a:rPr lang="en-US" sz="1779" dirty="0" err="1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competição</a:t>
              </a:r>
              <a:r>
                <a:rPr lang="en-US" sz="177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.</a:t>
              </a:r>
            </a:p>
            <a:p>
              <a:pPr algn="l">
                <a:lnSpc>
                  <a:spcPts val="2491"/>
                </a:lnSpc>
                <a:spcBef>
                  <a:spcPct val="0"/>
                </a:spcBef>
              </a:pPr>
              <a:endPara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4859000" y="334671"/>
            <a:ext cx="1341137" cy="65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6"/>
              </a:lnSpc>
            </a:pPr>
            <a:r>
              <a:rPr lang="en-US" sz="3826" b="1" spc="-489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3826" b="1" spc="-489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50000">
              <a:srgbClr val="0C001E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2884771" y="6334062"/>
            <a:ext cx="6848247" cy="6848247"/>
          </a:xfrm>
          <a:custGeom>
            <a:avLst/>
            <a:gdLst/>
            <a:ahLst/>
            <a:cxnLst/>
            <a:rect l="l" t="t" r="r" b="b"/>
            <a:pathLst>
              <a:path w="6848247" h="6848247">
                <a:moveTo>
                  <a:pt x="0" y="0"/>
                </a:moveTo>
                <a:lnTo>
                  <a:pt x="6848246" y="0"/>
                </a:lnTo>
                <a:lnTo>
                  <a:pt x="6848246" y="6848247"/>
                </a:lnTo>
                <a:lnTo>
                  <a:pt x="0" y="68482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879283" y="766647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9761734" y="1965471"/>
            <a:ext cx="8115300" cy="6918669"/>
            <a:chOff x="0" y="0"/>
            <a:chExt cx="6968039" cy="594057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968039" cy="5940576"/>
            </a:xfrm>
            <a:custGeom>
              <a:avLst/>
              <a:gdLst/>
              <a:ahLst/>
              <a:cxnLst/>
              <a:rect l="l" t="t" r="r" b="b"/>
              <a:pathLst>
                <a:path w="6968039" h="5940576">
                  <a:moveTo>
                    <a:pt x="3167671" y="0"/>
                  </a:moveTo>
                  <a:lnTo>
                    <a:pt x="5127083" y="0"/>
                  </a:lnTo>
                  <a:lnTo>
                    <a:pt x="6968039" y="0"/>
                  </a:lnTo>
                  <a:lnTo>
                    <a:pt x="6968039" y="5136664"/>
                  </a:lnTo>
                  <a:lnTo>
                    <a:pt x="3235957" y="5940576"/>
                  </a:lnTo>
                  <a:lnTo>
                    <a:pt x="0" y="5940576"/>
                  </a:lnTo>
                  <a:lnTo>
                    <a:pt x="0" y="3711395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  <a:ln w="12700">
              <a:solidFill>
                <a:srgbClr val="000000"/>
              </a:solidFill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0109351" y="2330568"/>
            <a:ext cx="7431440" cy="6269483"/>
            <a:chOff x="0" y="0"/>
            <a:chExt cx="6768047" cy="570981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768047" cy="5709816"/>
            </a:xfrm>
            <a:custGeom>
              <a:avLst/>
              <a:gdLst/>
              <a:ahLst/>
              <a:cxnLst/>
              <a:rect l="l" t="t" r="r" b="b"/>
              <a:pathLst>
                <a:path w="6768047" h="5709816">
                  <a:moveTo>
                    <a:pt x="3076754" y="0"/>
                  </a:moveTo>
                  <a:lnTo>
                    <a:pt x="4979929" y="0"/>
                  </a:lnTo>
                  <a:lnTo>
                    <a:pt x="6768047" y="0"/>
                  </a:lnTo>
                  <a:lnTo>
                    <a:pt x="6768047" y="4937132"/>
                  </a:lnTo>
                  <a:lnTo>
                    <a:pt x="3143081" y="5709816"/>
                  </a:lnTo>
                  <a:lnTo>
                    <a:pt x="0" y="5709816"/>
                  </a:lnTo>
                  <a:lnTo>
                    <a:pt x="0" y="3567226"/>
                  </a:lnTo>
                  <a:close/>
                </a:path>
              </a:pathLst>
            </a:custGeom>
            <a:blipFill>
              <a:blip r:embed="rId3"/>
              <a:stretch>
                <a:fillRect l="-7408" t="-30968" r="-11670" b="-57229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1861932" y="1884933"/>
            <a:ext cx="4347174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Montagem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861932" y="3100934"/>
            <a:ext cx="776865" cy="776865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966034" y="3306848"/>
            <a:ext cx="568662" cy="33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8"/>
              </a:lnSpc>
              <a:spcBef>
                <a:spcPct val="0"/>
              </a:spcBef>
            </a:pPr>
            <a:r>
              <a:rPr lang="en-US" sz="2063" b="1" dirty="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01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861932" y="4717498"/>
            <a:ext cx="776865" cy="776865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966034" y="4923412"/>
            <a:ext cx="568662" cy="33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8"/>
              </a:lnSpc>
              <a:spcBef>
                <a:spcPct val="0"/>
              </a:spcBef>
            </a:pPr>
            <a:r>
              <a:rPr lang="en-US" sz="2063" b="1" dirty="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02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861932" y="6429383"/>
            <a:ext cx="776865" cy="776865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966034" y="6635297"/>
            <a:ext cx="568662" cy="33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8"/>
              </a:lnSpc>
              <a:spcBef>
                <a:spcPct val="0"/>
              </a:spcBef>
            </a:pPr>
            <a:r>
              <a:rPr lang="en-US" sz="2063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03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861932" y="8085424"/>
            <a:ext cx="776865" cy="776865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7" name="TextBox 2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966034" y="8291338"/>
            <a:ext cx="568662" cy="336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8"/>
              </a:lnSpc>
              <a:spcBef>
                <a:spcPct val="0"/>
              </a:spcBef>
            </a:pPr>
            <a:r>
              <a:rPr lang="en-US" sz="2063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04</a:t>
            </a:r>
          </a:p>
        </p:txBody>
      </p:sp>
      <p:sp>
        <p:nvSpPr>
          <p:cNvPr id="29" name="Freeform 29"/>
          <p:cNvSpPr/>
          <p:nvPr/>
        </p:nvSpPr>
        <p:spPr>
          <a:xfrm>
            <a:off x="16200137" y="167235"/>
            <a:ext cx="1676897" cy="1198824"/>
          </a:xfrm>
          <a:custGeom>
            <a:avLst/>
            <a:gdLst/>
            <a:ahLst/>
            <a:cxnLst/>
            <a:rect l="l" t="t" r="r" b="b"/>
            <a:pathLst>
              <a:path w="1676897" h="1198824">
                <a:moveTo>
                  <a:pt x="0" y="0"/>
                </a:moveTo>
                <a:lnTo>
                  <a:pt x="1676897" y="0"/>
                </a:lnTo>
                <a:lnTo>
                  <a:pt x="1676897" y="1198824"/>
                </a:lnTo>
                <a:lnTo>
                  <a:pt x="0" y="11988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1276" b="-76781"/>
            </a:stretch>
          </a:blipFill>
        </p:spPr>
      </p:sp>
      <p:grpSp>
        <p:nvGrpSpPr>
          <p:cNvPr id="30" name="Group 30"/>
          <p:cNvGrpSpPr/>
          <p:nvPr/>
        </p:nvGrpSpPr>
        <p:grpSpPr>
          <a:xfrm>
            <a:off x="524437" y="369657"/>
            <a:ext cx="2695809" cy="793979"/>
            <a:chOff x="0" y="0"/>
            <a:chExt cx="3594412" cy="1058639"/>
          </a:xfrm>
        </p:grpSpPr>
        <p:sp>
          <p:nvSpPr>
            <p:cNvPr id="31" name="Freeform 31"/>
            <p:cNvSpPr/>
            <p:nvPr/>
          </p:nvSpPr>
          <p:spPr>
            <a:xfrm>
              <a:off x="0" y="161695"/>
              <a:ext cx="391513" cy="410939"/>
            </a:xfrm>
            <a:custGeom>
              <a:avLst/>
              <a:gdLst/>
              <a:ahLst/>
              <a:cxnLst/>
              <a:rect l="l" t="t" r="r" b="b"/>
              <a:pathLst>
                <a:path w="391513" h="410939">
                  <a:moveTo>
                    <a:pt x="0" y="0"/>
                  </a:moveTo>
                  <a:lnTo>
                    <a:pt x="391513" y="0"/>
                  </a:lnTo>
                  <a:lnTo>
                    <a:pt x="391513" y="410939"/>
                  </a:lnTo>
                  <a:lnTo>
                    <a:pt x="0" y="4109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xmlns="" r:embed="rId6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2" name="TextBox 32"/>
            <p:cNvSpPr txBox="1"/>
            <p:nvPr/>
          </p:nvSpPr>
          <p:spPr>
            <a:xfrm>
              <a:off x="633055" y="808360"/>
              <a:ext cx="2961356" cy="2502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27"/>
                </a:lnSpc>
                <a:spcBef>
                  <a:spcPct val="0"/>
                </a:spcBef>
              </a:pPr>
              <a:r>
                <a:rPr lang="en-US" sz="116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Torneio Brasil de Robótica </a:t>
              </a:r>
            </a:p>
          </p:txBody>
        </p:sp>
        <p:sp>
          <p:nvSpPr>
            <p:cNvPr id="33" name="Freeform 33"/>
            <p:cNvSpPr/>
            <p:nvPr/>
          </p:nvSpPr>
          <p:spPr>
            <a:xfrm>
              <a:off x="391513" y="0"/>
              <a:ext cx="2852526" cy="883543"/>
            </a:xfrm>
            <a:custGeom>
              <a:avLst/>
              <a:gdLst/>
              <a:ahLst/>
              <a:cxnLst/>
              <a:rect l="l" t="t" r="r" b="b"/>
              <a:pathLst>
                <a:path w="2852526" h="883543">
                  <a:moveTo>
                    <a:pt x="0" y="0"/>
                  </a:moveTo>
                  <a:lnTo>
                    <a:pt x="2852526" y="0"/>
                  </a:lnTo>
                  <a:lnTo>
                    <a:pt x="2852526" y="883543"/>
                  </a:lnTo>
                  <a:lnTo>
                    <a:pt x="0" y="8835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3705" r="-4446"/>
              </a:stretch>
            </a:blipFill>
          </p:spPr>
        </p:sp>
      </p:grpSp>
      <p:sp>
        <p:nvSpPr>
          <p:cNvPr id="34" name="TextBox 34"/>
          <p:cNvSpPr txBox="1"/>
          <p:nvPr/>
        </p:nvSpPr>
        <p:spPr>
          <a:xfrm>
            <a:off x="2908278" y="3460791"/>
            <a:ext cx="7226322" cy="9380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491"/>
              </a:lnSpc>
              <a:spcBef>
                <a:spcPct val="0"/>
              </a:spcBef>
            </a:pP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Antes da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montagem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a equipe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analisou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todos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componentes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garantindo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que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estivessem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perfeitas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condições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defeitos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que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comprometessem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funcionamento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908278" y="3062834"/>
            <a:ext cx="470865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Análise dos Componentes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2873467" y="5017378"/>
            <a:ext cx="6270533" cy="12586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491"/>
              </a:lnSpc>
              <a:spcBef>
                <a:spcPct val="0"/>
              </a:spcBef>
            </a:pP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Foram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escolhidos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motores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médios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controle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força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movimento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sensores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giroscópio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sensores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cor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detecção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objetos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superfícies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essenciais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para 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precisão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operações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robô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833734" y="4585754"/>
            <a:ext cx="462247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Seleção de Motores e Sensores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873467" y="6789240"/>
            <a:ext cx="6270533" cy="9380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491"/>
              </a:lnSpc>
              <a:spcBef>
                <a:spcPct val="0"/>
              </a:spcBef>
            </a:pP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Contrapesos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foram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estrategicamente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posicionados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reforçar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estrutura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robô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melhorando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estabilidade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garantindo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eficiência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operações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2833734" y="6391283"/>
            <a:ext cx="611508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Posicionamento de Contrapesos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2833734" y="8477219"/>
            <a:ext cx="6310266" cy="12586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491"/>
              </a:lnSpc>
              <a:spcBef>
                <a:spcPct val="0"/>
              </a:spcBef>
            </a:pP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escolha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dos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motores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impacta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diretamente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eficiência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energética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robô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determinando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força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velocidade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controle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fatores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cruciais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para um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desempenho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otimizado</a:t>
            </a:r>
            <a:endParaRPr lang="en-US" sz="1779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2833734" y="8047324"/>
            <a:ext cx="3077409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>
                <a:solidFill>
                  <a:srgbClr val="C101FB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Eficiência Energética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4859000" y="334671"/>
            <a:ext cx="1341137" cy="65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6"/>
              </a:lnSpc>
            </a:pPr>
            <a:r>
              <a:rPr lang="en-US" sz="3826" b="1" spc="-489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3826" b="1" spc="-489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095117" y="1028700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200137" y="167235"/>
            <a:ext cx="1676897" cy="1198824"/>
          </a:xfrm>
          <a:custGeom>
            <a:avLst/>
            <a:gdLst/>
            <a:ahLst/>
            <a:cxnLst/>
            <a:rect l="l" t="t" r="r" b="b"/>
            <a:pathLst>
              <a:path w="1676897" h="1198824">
                <a:moveTo>
                  <a:pt x="0" y="0"/>
                </a:moveTo>
                <a:lnTo>
                  <a:pt x="1676897" y="0"/>
                </a:lnTo>
                <a:lnTo>
                  <a:pt x="1676897" y="1198824"/>
                </a:lnTo>
                <a:lnTo>
                  <a:pt x="0" y="11988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1276" b="-76781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524437" y="369657"/>
            <a:ext cx="2695809" cy="793979"/>
            <a:chOff x="0" y="0"/>
            <a:chExt cx="3594412" cy="1058639"/>
          </a:xfrm>
        </p:grpSpPr>
        <p:sp>
          <p:nvSpPr>
            <p:cNvPr id="9" name="Freeform 9"/>
            <p:cNvSpPr/>
            <p:nvPr/>
          </p:nvSpPr>
          <p:spPr>
            <a:xfrm>
              <a:off x="0" y="161695"/>
              <a:ext cx="391513" cy="410939"/>
            </a:xfrm>
            <a:custGeom>
              <a:avLst/>
              <a:gdLst/>
              <a:ahLst/>
              <a:cxnLst/>
              <a:rect l="l" t="t" r="r" b="b"/>
              <a:pathLst>
                <a:path w="391513" h="410939">
                  <a:moveTo>
                    <a:pt x="0" y="0"/>
                  </a:moveTo>
                  <a:lnTo>
                    <a:pt x="391513" y="0"/>
                  </a:lnTo>
                  <a:lnTo>
                    <a:pt x="391513" y="410939"/>
                  </a:lnTo>
                  <a:lnTo>
                    <a:pt x="0" y="4109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TextBox 10"/>
            <p:cNvSpPr txBox="1"/>
            <p:nvPr/>
          </p:nvSpPr>
          <p:spPr>
            <a:xfrm>
              <a:off x="633055" y="808360"/>
              <a:ext cx="2961356" cy="2502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27"/>
                </a:lnSpc>
                <a:spcBef>
                  <a:spcPct val="0"/>
                </a:spcBef>
              </a:pPr>
              <a:r>
                <a:rPr lang="en-US" sz="116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Torneio Brasil de Robótica </a:t>
              </a:r>
            </a:p>
          </p:txBody>
        </p:sp>
        <p:sp>
          <p:nvSpPr>
            <p:cNvPr id="11" name="Freeform 11"/>
            <p:cNvSpPr/>
            <p:nvPr/>
          </p:nvSpPr>
          <p:spPr>
            <a:xfrm>
              <a:off x="391513" y="0"/>
              <a:ext cx="2852526" cy="883543"/>
            </a:xfrm>
            <a:custGeom>
              <a:avLst/>
              <a:gdLst/>
              <a:ahLst/>
              <a:cxnLst/>
              <a:rect l="l" t="t" r="r" b="b"/>
              <a:pathLst>
                <a:path w="2852526" h="883543">
                  <a:moveTo>
                    <a:pt x="0" y="0"/>
                  </a:moveTo>
                  <a:lnTo>
                    <a:pt x="2852526" y="0"/>
                  </a:lnTo>
                  <a:lnTo>
                    <a:pt x="2852526" y="883543"/>
                  </a:lnTo>
                  <a:lnTo>
                    <a:pt x="0" y="8835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705" r="-4446"/>
              </a:stretch>
            </a:blipFill>
          </p:spPr>
        </p:sp>
      </p:grpSp>
      <p:sp>
        <p:nvSpPr>
          <p:cNvPr id="12" name="Freeform 12"/>
          <p:cNvSpPr/>
          <p:nvPr/>
        </p:nvSpPr>
        <p:spPr>
          <a:xfrm>
            <a:off x="-2884771" y="6334062"/>
            <a:ext cx="6848247" cy="6848247"/>
          </a:xfrm>
          <a:custGeom>
            <a:avLst/>
            <a:gdLst/>
            <a:ahLst/>
            <a:cxnLst/>
            <a:rect l="l" t="t" r="r" b="b"/>
            <a:pathLst>
              <a:path w="6848247" h="6848247">
                <a:moveTo>
                  <a:pt x="0" y="0"/>
                </a:moveTo>
                <a:lnTo>
                  <a:pt x="6848246" y="0"/>
                </a:lnTo>
                <a:lnTo>
                  <a:pt x="6848246" y="6848247"/>
                </a:lnTo>
                <a:lnTo>
                  <a:pt x="0" y="68482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2157441" y="3459359"/>
            <a:ext cx="3930379" cy="3930379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7"/>
              <a:stretch>
                <a:fillRect l="-16666" r="-16666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7213599" y="3459359"/>
            <a:ext cx="3930379" cy="3930379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8"/>
              <a:stretch>
                <a:fillRect l="-4206" t="-66812" b="-64756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>
            <a:off x="12269758" y="3459359"/>
            <a:ext cx="3930379" cy="3930379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rightnessContrast bright="20000" contrast="-20000"/>
                        </a14:imgEffect>
                      </a14:imgLayer>
                    </a14:imgProps>
                  </a:ext>
                </a:extLst>
              </a:blip>
              <a:stretch>
                <a:fillRect l="-26814" t="-2850" r="-20331" b="-7509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2157441" y="7389738"/>
            <a:ext cx="3932208" cy="847924"/>
            <a:chOff x="0" y="0"/>
            <a:chExt cx="1035643" cy="22332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35643" cy="223322"/>
            </a:xfrm>
            <a:custGeom>
              <a:avLst/>
              <a:gdLst/>
              <a:ahLst/>
              <a:cxnLst/>
              <a:rect l="l" t="t" r="r" b="b"/>
              <a:pathLst>
                <a:path w="1035643" h="223322">
                  <a:moveTo>
                    <a:pt x="0" y="0"/>
                  </a:moveTo>
                  <a:lnTo>
                    <a:pt x="1035643" y="0"/>
                  </a:lnTo>
                  <a:lnTo>
                    <a:pt x="1035643" y="223322"/>
                  </a:lnTo>
                  <a:lnTo>
                    <a:pt x="0" y="223322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1035643" cy="270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7213599" y="7389738"/>
            <a:ext cx="3932208" cy="1004035"/>
            <a:chOff x="0" y="0"/>
            <a:chExt cx="1035643" cy="26443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35643" cy="264437"/>
            </a:xfrm>
            <a:custGeom>
              <a:avLst/>
              <a:gdLst/>
              <a:ahLst/>
              <a:cxnLst/>
              <a:rect l="l" t="t" r="r" b="b"/>
              <a:pathLst>
                <a:path w="1035643" h="264437">
                  <a:moveTo>
                    <a:pt x="0" y="0"/>
                  </a:moveTo>
                  <a:lnTo>
                    <a:pt x="1035643" y="0"/>
                  </a:lnTo>
                  <a:lnTo>
                    <a:pt x="1035643" y="264437"/>
                  </a:lnTo>
                  <a:lnTo>
                    <a:pt x="0" y="264437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0" y="-47625"/>
              <a:ext cx="1035643" cy="31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269758" y="7389738"/>
            <a:ext cx="3932208" cy="1004035"/>
            <a:chOff x="0" y="0"/>
            <a:chExt cx="1035643" cy="264437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35643" cy="264437"/>
            </a:xfrm>
            <a:custGeom>
              <a:avLst/>
              <a:gdLst/>
              <a:ahLst/>
              <a:cxnLst/>
              <a:rect l="l" t="t" r="r" b="b"/>
              <a:pathLst>
                <a:path w="1035643" h="264437">
                  <a:moveTo>
                    <a:pt x="0" y="0"/>
                  </a:moveTo>
                  <a:lnTo>
                    <a:pt x="1035643" y="0"/>
                  </a:lnTo>
                  <a:lnTo>
                    <a:pt x="1035643" y="264437"/>
                  </a:lnTo>
                  <a:lnTo>
                    <a:pt x="0" y="264437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7" name="TextBox 27"/>
            <p:cNvSpPr txBox="1"/>
            <p:nvPr/>
          </p:nvSpPr>
          <p:spPr>
            <a:xfrm>
              <a:off x="0" y="-47625"/>
              <a:ext cx="1035643" cy="3120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6024466" y="1751209"/>
            <a:ext cx="6239068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evolução do robô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4859000" y="334671"/>
            <a:ext cx="1341137" cy="65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6"/>
              </a:lnSpc>
            </a:pPr>
            <a:r>
              <a:rPr lang="en-US" sz="3826" b="1" spc="-489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3826" b="1" spc="-489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3220246" y="7574870"/>
            <a:ext cx="1577868" cy="430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7"/>
              </a:lnSpc>
              <a:spcBef>
                <a:spcPct val="0"/>
              </a:spcBef>
            </a:pPr>
            <a:r>
              <a:rPr lang="en-US" sz="256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INTERNO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8179620" y="7652926"/>
            <a:ext cx="2000166" cy="430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7"/>
              </a:lnSpc>
              <a:spcBef>
                <a:spcPct val="0"/>
              </a:spcBef>
            </a:pPr>
            <a:r>
              <a:rPr lang="en-US" sz="256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REGIONAL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341081" y="7652926"/>
            <a:ext cx="2000166" cy="430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7"/>
              </a:lnSpc>
              <a:spcBef>
                <a:spcPct val="0"/>
              </a:spcBef>
            </a:pPr>
            <a:r>
              <a:rPr lang="en-US" sz="2569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NACIONAL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879283" y="766647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2558644" y="6293730"/>
            <a:ext cx="5974530" cy="5974530"/>
          </a:xfrm>
          <a:custGeom>
            <a:avLst/>
            <a:gdLst/>
            <a:ahLst/>
            <a:cxnLst/>
            <a:rect l="l" t="t" r="r" b="b"/>
            <a:pathLst>
              <a:path w="5974530" h="5974530">
                <a:moveTo>
                  <a:pt x="0" y="0"/>
                </a:moveTo>
                <a:lnTo>
                  <a:pt x="5974530" y="0"/>
                </a:lnTo>
                <a:lnTo>
                  <a:pt x="5974530" y="5974530"/>
                </a:lnTo>
                <a:lnTo>
                  <a:pt x="0" y="5974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-69684" y="4229100"/>
            <a:ext cx="18427367" cy="1028700"/>
            <a:chOff x="0" y="0"/>
            <a:chExt cx="14559895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559896" cy="812800"/>
            </a:xfrm>
            <a:custGeom>
              <a:avLst/>
              <a:gdLst/>
              <a:ahLst/>
              <a:cxnLst/>
              <a:rect l="l" t="t" r="r" b="b"/>
              <a:pathLst>
                <a:path w="14559896" h="812800">
                  <a:moveTo>
                    <a:pt x="0" y="0"/>
                  </a:moveTo>
                  <a:lnTo>
                    <a:pt x="14559896" y="0"/>
                  </a:lnTo>
                  <a:lnTo>
                    <a:pt x="14559896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4559895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524437" y="369657"/>
            <a:ext cx="2695809" cy="793979"/>
            <a:chOff x="0" y="0"/>
            <a:chExt cx="3594412" cy="1058639"/>
          </a:xfrm>
        </p:grpSpPr>
        <p:sp>
          <p:nvSpPr>
            <p:cNvPr id="15" name="Freeform 15"/>
            <p:cNvSpPr/>
            <p:nvPr/>
          </p:nvSpPr>
          <p:spPr>
            <a:xfrm>
              <a:off x="0" y="161695"/>
              <a:ext cx="391513" cy="410939"/>
            </a:xfrm>
            <a:custGeom>
              <a:avLst/>
              <a:gdLst/>
              <a:ahLst/>
              <a:cxnLst/>
              <a:rect l="l" t="t" r="r" b="b"/>
              <a:pathLst>
                <a:path w="391513" h="410939">
                  <a:moveTo>
                    <a:pt x="0" y="0"/>
                  </a:moveTo>
                  <a:lnTo>
                    <a:pt x="391513" y="0"/>
                  </a:lnTo>
                  <a:lnTo>
                    <a:pt x="391513" y="410939"/>
                  </a:lnTo>
                  <a:lnTo>
                    <a:pt x="0" y="4109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xmlns="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6" name="TextBox 16"/>
            <p:cNvSpPr txBox="1"/>
            <p:nvPr/>
          </p:nvSpPr>
          <p:spPr>
            <a:xfrm>
              <a:off x="633055" y="808360"/>
              <a:ext cx="2961356" cy="2502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27"/>
                </a:lnSpc>
                <a:spcBef>
                  <a:spcPct val="0"/>
                </a:spcBef>
              </a:pPr>
              <a:r>
                <a:rPr lang="en-US" sz="116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Torneio Brasil de Robótica </a:t>
              </a:r>
            </a:p>
          </p:txBody>
        </p:sp>
        <p:sp>
          <p:nvSpPr>
            <p:cNvPr id="17" name="Freeform 17"/>
            <p:cNvSpPr/>
            <p:nvPr/>
          </p:nvSpPr>
          <p:spPr>
            <a:xfrm>
              <a:off x="391513" y="0"/>
              <a:ext cx="2852526" cy="883543"/>
            </a:xfrm>
            <a:custGeom>
              <a:avLst/>
              <a:gdLst/>
              <a:ahLst/>
              <a:cxnLst/>
              <a:rect l="l" t="t" r="r" b="b"/>
              <a:pathLst>
                <a:path w="2852526" h="883543">
                  <a:moveTo>
                    <a:pt x="0" y="0"/>
                  </a:moveTo>
                  <a:lnTo>
                    <a:pt x="2852526" y="0"/>
                  </a:lnTo>
                  <a:lnTo>
                    <a:pt x="2852526" y="883543"/>
                  </a:lnTo>
                  <a:lnTo>
                    <a:pt x="0" y="8835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705" r="-4446"/>
              </a:stretch>
            </a:blipFill>
          </p:spPr>
        </p:sp>
      </p:grpSp>
      <p:sp>
        <p:nvSpPr>
          <p:cNvPr id="18" name="Freeform 18"/>
          <p:cNvSpPr/>
          <p:nvPr/>
        </p:nvSpPr>
        <p:spPr>
          <a:xfrm>
            <a:off x="16200137" y="167235"/>
            <a:ext cx="1676897" cy="1198824"/>
          </a:xfrm>
          <a:custGeom>
            <a:avLst/>
            <a:gdLst/>
            <a:ahLst/>
            <a:cxnLst/>
            <a:rect l="l" t="t" r="r" b="b"/>
            <a:pathLst>
              <a:path w="1676897" h="1198824">
                <a:moveTo>
                  <a:pt x="0" y="0"/>
                </a:moveTo>
                <a:lnTo>
                  <a:pt x="1676897" y="0"/>
                </a:lnTo>
                <a:lnTo>
                  <a:pt x="1676897" y="1198824"/>
                </a:lnTo>
                <a:lnTo>
                  <a:pt x="0" y="11988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1276" b="-76781"/>
            </a:stretch>
          </a:blipFill>
        </p:spPr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1028700" y="3211567"/>
            <a:ext cx="5341406" cy="3063766"/>
            <a:chOff x="0" y="0"/>
            <a:chExt cx="7981950" cy="4578350"/>
          </a:xfrm>
        </p:grpSpPr>
        <p:sp>
          <p:nvSpPr>
            <p:cNvPr id="20" name="Freeform 20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7"/>
              <a:stretch>
                <a:fillRect r="-39752" b="-16118"/>
              </a:stretch>
            </a:blipFill>
          </p:spPr>
        </p:sp>
      </p:grpSp>
      <p:grpSp>
        <p:nvGrpSpPr>
          <p:cNvPr id="25" name="Group 25"/>
          <p:cNvGrpSpPr>
            <a:grpSpLocks noChangeAspect="1"/>
          </p:cNvGrpSpPr>
          <p:nvPr/>
        </p:nvGrpSpPr>
        <p:grpSpPr>
          <a:xfrm>
            <a:off x="11917894" y="3290602"/>
            <a:ext cx="5341406" cy="3063766"/>
            <a:chOff x="0" y="0"/>
            <a:chExt cx="7981950" cy="4578350"/>
          </a:xfrm>
        </p:grpSpPr>
        <p:sp>
          <p:nvSpPr>
            <p:cNvPr id="26" name="Freeform 26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7"/>
              <a:stretch>
                <a:fillRect l="-32343" r="-16841" b="-23955"/>
              </a:stretch>
            </a:blipFill>
          </p:spPr>
        </p:sp>
      </p:grpSp>
      <p:grpSp>
        <p:nvGrpSpPr>
          <p:cNvPr id="31" name="Group 31"/>
          <p:cNvGrpSpPr/>
          <p:nvPr/>
        </p:nvGrpSpPr>
        <p:grpSpPr>
          <a:xfrm>
            <a:off x="6710634" y="3290602"/>
            <a:ext cx="4866732" cy="2925891"/>
            <a:chOff x="0" y="0"/>
            <a:chExt cx="812800" cy="488657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488657"/>
            </a:xfrm>
            <a:custGeom>
              <a:avLst/>
              <a:gdLst/>
              <a:ahLst/>
              <a:cxnLst/>
              <a:rect l="l" t="t" r="r" b="b"/>
              <a:pathLst>
                <a:path w="812800" h="488657">
                  <a:moveTo>
                    <a:pt x="0" y="0"/>
                  </a:moveTo>
                  <a:lnTo>
                    <a:pt x="812800" y="0"/>
                  </a:lnTo>
                  <a:lnTo>
                    <a:pt x="812800" y="488657"/>
                  </a:lnTo>
                  <a:lnTo>
                    <a:pt x="0" y="488657"/>
                  </a:lnTo>
                  <a:close/>
                </a:path>
              </a:pathLst>
            </a:custGeom>
            <a:blipFill>
              <a:blip r:embed="rId8"/>
              <a:stretch>
                <a:fillRect t="-134814" b="-134814"/>
              </a:stretch>
            </a:blipFill>
          </p:spPr>
        </p:sp>
      </p:grpSp>
      <p:sp>
        <p:nvSpPr>
          <p:cNvPr id="33" name="TextBox 33"/>
          <p:cNvSpPr txBox="1"/>
          <p:nvPr/>
        </p:nvSpPr>
        <p:spPr>
          <a:xfrm>
            <a:off x="5196763" y="1579759"/>
            <a:ext cx="7894475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Programação 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727387" y="7095093"/>
            <a:ext cx="12433179" cy="356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  <a:spcBef>
                <a:spcPct val="0"/>
              </a:spcBef>
            </a:pPr>
            <a:r>
              <a:rPr lang="en-US" sz="2143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Coordenar</a:t>
            </a:r>
            <a:r>
              <a:rPr lang="en-US" sz="2143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143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movimentos</a:t>
            </a:r>
            <a:endParaRPr lang="en-US" sz="2143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4782800" y="334671"/>
            <a:ext cx="1417337" cy="65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6"/>
              </a:lnSpc>
            </a:pPr>
            <a:r>
              <a:rPr lang="en-US" sz="3826" b="1" spc="-489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3826" b="1" spc="-489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  <p:sp>
        <p:nvSpPr>
          <p:cNvPr id="36" name="TextBox 34">
            <a:extLst>
              <a:ext uri="{FF2B5EF4-FFF2-40B4-BE49-F238E27FC236}">
                <a16:creationId xmlns:a16="http://schemas.microsoft.com/office/drawing/2014/main" id="{23E54D2E-5114-D2BD-94F9-F8FD6F1CD04F}"/>
              </a:ext>
            </a:extLst>
          </p:cNvPr>
          <p:cNvSpPr txBox="1"/>
          <p:nvPr/>
        </p:nvSpPr>
        <p:spPr>
          <a:xfrm>
            <a:off x="7741564" y="7959111"/>
            <a:ext cx="12433179" cy="356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  <a:spcBef>
                <a:spcPct val="0"/>
              </a:spcBef>
            </a:pPr>
            <a:r>
              <a:rPr lang="en-US" sz="2143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Avançar</a:t>
            </a:r>
            <a:r>
              <a:rPr lang="en-US" sz="2143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143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girar</a:t>
            </a:r>
            <a:r>
              <a:rPr lang="en-US" sz="2143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manipular</a:t>
            </a:r>
          </a:p>
        </p:txBody>
      </p:sp>
      <p:grpSp>
        <p:nvGrpSpPr>
          <p:cNvPr id="37" name="Group 13">
            <a:extLst>
              <a:ext uri="{FF2B5EF4-FFF2-40B4-BE49-F238E27FC236}">
                <a16:creationId xmlns:a16="http://schemas.microsoft.com/office/drawing/2014/main" id="{6D16D635-BA43-F030-C8CA-7DA3BED8440B}"/>
              </a:ext>
            </a:extLst>
          </p:cNvPr>
          <p:cNvGrpSpPr/>
          <p:nvPr/>
        </p:nvGrpSpPr>
        <p:grpSpPr>
          <a:xfrm>
            <a:off x="6743291" y="7005281"/>
            <a:ext cx="609705" cy="579215"/>
            <a:chOff x="0" y="0"/>
            <a:chExt cx="812800" cy="812800"/>
          </a:xfrm>
        </p:grpSpPr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A7713824-E6AB-30D6-3B4B-CC08F330613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9" name="TextBox 15">
              <a:extLst>
                <a:ext uri="{FF2B5EF4-FFF2-40B4-BE49-F238E27FC236}">
                  <a16:creationId xmlns:a16="http://schemas.microsoft.com/office/drawing/2014/main" id="{DC112565-5766-110B-57FB-406CC444215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40" name="Group 13">
            <a:extLst>
              <a:ext uri="{FF2B5EF4-FFF2-40B4-BE49-F238E27FC236}">
                <a16:creationId xmlns:a16="http://schemas.microsoft.com/office/drawing/2014/main" id="{DEDC3071-3B71-C47E-DBC0-934081CCFE96}"/>
              </a:ext>
            </a:extLst>
          </p:cNvPr>
          <p:cNvGrpSpPr/>
          <p:nvPr/>
        </p:nvGrpSpPr>
        <p:grpSpPr>
          <a:xfrm>
            <a:off x="6743291" y="7847726"/>
            <a:ext cx="609705" cy="579215"/>
            <a:chOff x="0" y="0"/>
            <a:chExt cx="812800" cy="812800"/>
          </a:xfrm>
        </p:grpSpPr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CE2BD4D7-9CB9-1712-AA83-A74D9E667B6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pt-BR" dirty="0"/>
            </a:p>
          </p:txBody>
        </p:sp>
        <p:sp>
          <p:nvSpPr>
            <p:cNvPr id="42" name="TextBox 15">
              <a:extLst>
                <a:ext uri="{FF2B5EF4-FFF2-40B4-BE49-F238E27FC236}">
                  <a16:creationId xmlns:a16="http://schemas.microsoft.com/office/drawing/2014/main" id="{820E7753-ABE6-58EE-37EF-71242F94756E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43" name="Group 13">
            <a:extLst>
              <a:ext uri="{FF2B5EF4-FFF2-40B4-BE49-F238E27FC236}">
                <a16:creationId xmlns:a16="http://schemas.microsoft.com/office/drawing/2014/main" id="{C2C77AB4-7458-55F8-53D6-3DE9E4DC82BE}"/>
              </a:ext>
            </a:extLst>
          </p:cNvPr>
          <p:cNvGrpSpPr/>
          <p:nvPr/>
        </p:nvGrpSpPr>
        <p:grpSpPr>
          <a:xfrm>
            <a:off x="6741132" y="8721534"/>
            <a:ext cx="609705" cy="579215"/>
            <a:chOff x="0" y="0"/>
            <a:chExt cx="812800" cy="812800"/>
          </a:xfrm>
        </p:grpSpPr>
        <p:sp>
          <p:nvSpPr>
            <p:cNvPr id="44" name="Freeform 14">
              <a:extLst>
                <a:ext uri="{FF2B5EF4-FFF2-40B4-BE49-F238E27FC236}">
                  <a16:creationId xmlns:a16="http://schemas.microsoft.com/office/drawing/2014/main" id="{8A0FF680-5F90-3414-04DB-5F8D6BC5A51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5" name="TextBox 15">
              <a:extLst>
                <a:ext uri="{FF2B5EF4-FFF2-40B4-BE49-F238E27FC236}">
                  <a16:creationId xmlns:a16="http://schemas.microsoft.com/office/drawing/2014/main" id="{7D84AE51-E11A-26CF-37ED-AF7816690C0D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7A3F7333-3C13-C111-036A-70E1E1949A49}"/>
              </a:ext>
            </a:extLst>
          </p:cNvPr>
          <p:cNvSpPr txBox="1"/>
          <p:nvPr/>
        </p:nvSpPr>
        <p:spPr>
          <a:xfrm>
            <a:off x="7661785" y="8786597"/>
            <a:ext cx="4128517" cy="42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14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Encontrar</a:t>
            </a:r>
            <a:r>
              <a:rPr lang="en-US" sz="214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en-US" sz="214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derrubar</a:t>
            </a:r>
            <a:endParaRPr lang="pt-BR" sz="2140" dirty="0"/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5B802117-60BF-2EF1-9449-93E15F3D3DAD}"/>
              </a:ext>
            </a:extLst>
          </p:cNvPr>
          <p:cNvSpPr txBox="1"/>
          <p:nvPr/>
        </p:nvSpPr>
        <p:spPr>
          <a:xfrm>
            <a:off x="6836187" y="7124413"/>
            <a:ext cx="5168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Open Sans 1 Bold" panose="020B0604020202020204" charset="0"/>
                <a:ea typeface="Open Sans 1 Bold" panose="020B0604020202020204" charset="0"/>
                <a:cs typeface="Open Sans 1 Bold" panose="020B0604020202020204" charset="0"/>
                <a:sym typeface="Montserrat"/>
              </a:rPr>
              <a:t>01</a:t>
            </a:r>
            <a:endParaRPr lang="pt-BR" dirty="0">
              <a:latin typeface="Open Sans 1 Bold" panose="020B0604020202020204" charset="0"/>
              <a:ea typeface="Open Sans 1 Bold" panose="020B0604020202020204" charset="0"/>
              <a:cs typeface="Open Sans 1 Bold" panose="020B0604020202020204" charset="0"/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FCE718A2-F6F3-DB67-53C0-1C08A61267B4}"/>
              </a:ext>
            </a:extLst>
          </p:cNvPr>
          <p:cNvSpPr txBox="1"/>
          <p:nvPr/>
        </p:nvSpPr>
        <p:spPr>
          <a:xfrm>
            <a:off x="6825181" y="7969812"/>
            <a:ext cx="5168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latin typeface="Open Sans 1 Bold" panose="020B0604020202020204" charset="0"/>
                <a:ea typeface="Open Sans 1 Bold" panose="020B0604020202020204" charset="0"/>
                <a:cs typeface="Open Sans 1 Bold" panose="020B0604020202020204" charset="0"/>
                <a:sym typeface="Montserrat"/>
              </a:rPr>
              <a:t>02</a:t>
            </a:r>
            <a:endParaRPr lang="pt-BR" b="1" dirty="0">
              <a:latin typeface="Open Sans 1 Bold" panose="020B0604020202020204" charset="0"/>
              <a:ea typeface="Open Sans 1 Bold" panose="020B0604020202020204" charset="0"/>
              <a:cs typeface="Open Sans 1 Bold" panose="020B0604020202020204" charset="0"/>
            </a:endParaRP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769FB009-40AB-191B-9B59-9F76522DD7EE}"/>
              </a:ext>
            </a:extLst>
          </p:cNvPr>
          <p:cNvSpPr txBox="1"/>
          <p:nvPr/>
        </p:nvSpPr>
        <p:spPr>
          <a:xfrm>
            <a:off x="6831882" y="8838919"/>
            <a:ext cx="5034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Open Sans 1 Bold" panose="020B0604020202020204" charset="0"/>
                <a:ea typeface="Open Sans 1 Bold" panose="020B0604020202020204" charset="0"/>
                <a:cs typeface="Open Sans 1 Bold" panose="020B0604020202020204" charset="0"/>
                <a:sym typeface="Montserrat"/>
              </a:rPr>
              <a:t>03</a:t>
            </a:r>
            <a:endParaRPr lang="pt-BR" dirty="0">
              <a:latin typeface="Open Sans 1 Bold" panose="020B0604020202020204" charset="0"/>
              <a:ea typeface="Open Sans 1 Bold" panose="020B0604020202020204" charset="0"/>
              <a:cs typeface="Open Sans 1 Bol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491468" y="81289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2558644" y="6293730"/>
            <a:ext cx="5974530" cy="5974530"/>
          </a:xfrm>
          <a:custGeom>
            <a:avLst/>
            <a:gdLst/>
            <a:ahLst/>
            <a:cxnLst/>
            <a:rect l="l" t="t" r="r" b="b"/>
            <a:pathLst>
              <a:path w="5974530" h="5974530">
                <a:moveTo>
                  <a:pt x="0" y="0"/>
                </a:moveTo>
                <a:lnTo>
                  <a:pt x="5974530" y="0"/>
                </a:lnTo>
                <a:lnTo>
                  <a:pt x="5974530" y="5974530"/>
                </a:lnTo>
                <a:lnTo>
                  <a:pt x="0" y="5974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524437" y="369657"/>
            <a:ext cx="2695809" cy="793979"/>
            <a:chOff x="0" y="0"/>
            <a:chExt cx="3594412" cy="1058639"/>
          </a:xfrm>
        </p:grpSpPr>
        <p:sp>
          <p:nvSpPr>
            <p:cNvPr id="15" name="Freeform 15"/>
            <p:cNvSpPr/>
            <p:nvPr/>
          </p:nvSpPr>
          <p:spPr>
            <a:xfrm>
              <a:off x="0" y="161695"/>
              <a:ext cx="391513" cy="410939"/>
            </a:xfrm>
            <a:custGeom>
              <a:avLst/>
              <a:gdLst/>
              <a:ahLst/>
              <a:cxnLst/>
              <a:rect l="l" t="t" r="r" b="b"/>
              <a:pathLst>
                <a:path w="391513" h="410939">
                  <a:moveTo>
                    <a:pt x="0" y="0"/>
                  </a:moveTo>
                  <a:lnTo>
                    <a:pt x="391513" y="0"/>
                  </a:lnTo>
                  <a:lnTo>
                    <a:pt x="391513" y="410939"/>
                  </a:lnTo>
                  <a:lnTo>
                    <a:pt x="0" y="4109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xmlns="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6" name="TextBox 16"/>
            <p:cNvSpPr txBox="1"/>
            <p:nvPr/>
          </p:nvSpPr>
          <p:spPr>
            <a:xfrm>
              <a:off x="633055" y="808360"/>
              <a:ext cx="2961356" cy="2502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27"/>
                </a:lnSpc>
                <a:spcBef>
                  <a:spcPct val="0"/>
                </a:spcBef>
              </a:pPr>
              <a:r>
                <a:rPr lang="en-US" sz="1162" dirty="0" err="1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Torneio</a:t>
              </a:r>
              <a:r>
                <a:rPr lang="en-US" sz="1162" dirty="0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 </a:t>
              </a:r>
              <a:r>
                <a:rPr lang="en-US" sz="1162" dirty="0" err="1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Brasil</a:t>
              </a:r>
              <a:r>
                <a:rPr lang="en-US" sz="1162" dirty="0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 de </a:t>
              </a:r>
              <a:r>
                <a:rPr lang="en-US" sz="1162" dirty="0" err="1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Robótica</a:t>
              </a:r>
              <a:r>
                <a:rPr lang="en-US" sz="1162" dirty="0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 </a:t>
              </a:r>
            </a:p>
          </p:txBody>
        </p:sp>
        <p:sp>
          <p:nvSpPr>
            <p:cNvPr id="17" name="Freeform 17"/>
            <p:cNvSpPr/>
            <p:nvPr/>
          </p:nvSpPr>
          <p:spPr>
            <a:xfrm>
              <a:off x="391513" y="0"/>
              <a:ext cx="2852526" cy="883543"/>
            </a:xfrm>
            <a:custGeom>
              <a:avLst/>
              <a:gdLst/>
              <a:ahLst/>
              <a:cxnLst/>
              <a:rect l="l" t="t" r="r" b="b"/>
              <a:pathLst>
                <a:path w="2852526" h="883543">
                  <a:moveTo>
                    <a:pt x="0" y="0"/>
                  </a:moveTo>
                  <a:lnTo>
                    <a:pt x="2852526" y="0"/>
                  </a:lnTo>
                  <a:lnTo>
                    <a:pt x="2852526" y="883543"/>
                  </a:lnTo>
                  <a:lnTo>
                    <a:pt x="0" y="8835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3705" r="-4446"/>
              </a:stretch>
            </a:blipFill>
          </p:spPr>
        </p:sp>
      </p:grpSp>
      <p:sp>
        <p:nvSpPr>
          <p:cNvPr id="18" name="Freeform 18"/>
          <p:cNvSpPr/>
          <p:nvPr/>
        </p:nvSpPr>
        <p:spPr>
          <a:xfrm>
            <a:off x="16200137" y="167235"/>
            <a:ext cx="1676897" cy="1198824"/>
          </a:xfrm>
          <a:custGeom>
            <a:avLst/>
            <a:gdLst/>
            <a:ahLst/>
            <a:cxnLst/>
            <a:rect l="l" t="t" r="r" b="b"/>
            <a:pathLst>
              <a:path w="1676897" h="1198824">
                <a:moveTo>
                  <a:pt x="0" y="0"/>
                </a:moveTo>
                <a:lnTo>
                  <a:pt x="1676897" y="0"/>
                </a:lnTo>
                <a:lnTo>
                  <a:pt x="1676897" y="1198824"/>
                </a:lnTo>
                <a:lnTo>
                  <a:pt x="0" y="11988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21276" b="-76781"/>
            </a:stretch>
          </a:blipFill>
        </p:spPr>
      </p:sp>
      <p:sp>
        <p:nvSpPr>
          <p:cNvPr id="33" name="TextBox 33"/>
          <p:cNvSpPr txBox="1"/>
          <p:nvPr/>
        </p:nvSpPr>
        <p:spPr>
          <a:xfrm>
            <a:off x="5189016" y="665580"/>
            <a:ext cx="7894475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 dirty="0" err="1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Programação</a:t>
            </a:r>
            <a:r>
              <a:rPr lang="en-US" sz="6999" dirty="0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782800" y="334671"/>
            <a:ext cx="1417337" cy="65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6"/>
              </a:lnSpc>
            </a:pPr>
            <a:r>
              <a:rPr lang="en-US" sz="3826" b="1" spc="-489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3826" b="1" spc="-489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426" y="2001463"/>
            <a:ext cx="14586174" cy="758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68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119337" y="7969812"/>
            <a:ext cx="168663" cy="1288488"/>
            <a:chOff x="0" y="0"/>
            <a:chExt cx="229432" cy="1752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432" cy="1752723"/>
            </a:xfrm>
            <a:custGeom>
              <a:avLst/>
              <a:gdLst/>
              <a:ahLst/>
              <a:cxnLst/>
              <a:rect l="l" t="t" r="r" b="b"/>
              <a:pathLst>
                <a:path w="229432" h="1752723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1395202" y="7060732"/>
            <a:ext cx="5974530" cy="5974530"/>
          </a:xfrm>
          <a:custGeom>
            <a:avLst/>
            <a:gdLst/>
            <a:ahLst/>
            <a:cxnLst/>
            <a:rect l="l" t="t" r="r" b="b"/>
            <a:pathLst>
              <a:path w="5974530" h="5974530">
                <a:moveTo>
                  <a:pt x="0" y="0"/>
                </a:moveTo>
                <a:lnTo>
                  <a:pt x="5974530" y="0"/>
                </a:lnTo>
                <a:lnTo>
                  <a:pt x="5974530" y="5974530"/>
                </a:lnTo>
                <a:lnTo>
                  <a:pt x="0" y="5974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1057965" y="1905762"/>
            <a:ext cx="4595460" cy="7352538"/>
            <a:chOff x="0" y="0"/>
            <a:chExt cx="1210327" cy="193647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10327" cy="1936471"/>
            </a:xfrm>
            <a:custGeom>
              <a:avLst/>
              <a:gdLst/>
              <a:ahLst/>
              <a:cxnLst/>
              <a:rect l="l" t="t" r="r" b="b"/>
              <a:pathLst>
                <a:path w="1210327" h="1936471">
                  <a:moveTo>
                    <a:pt x="0" y="0"/>
                  </a:moveTo>
                  <a:lnTo>
                    <a:pt x="1210327" y="0"/>
                  </a:lnTo>
                  <a:lnTo>
                    <a:pt x="1210327" y="1936471"/>
                  </a:lnTo>
                  <a:lnTo>
                    <a:pt x="0" y="1936471"/>
                  </a:lnTo>
                  <a:close/>
                </a:path>
              </a:pathLst>
            </a:custGeom>
            <a:gradFill rotWithShape="1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210327" cy="1984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374717" y="2010800"/>
            <a:ext cx="4782115" cy="7030383"/>
            <a:chOff x="0" y="0"/>
            <a:chExt cx="679731" cy="9993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79731" cy="999300"/>
            </a:xfrm>
            <a:custGeom>
              <a:avLst/>
              <a:gdLst/>
              <a:ahLst/>
              <a:cxnLst/>
              <a:rect l="l" t="t" r="r" b="b"/>
              <a:pathLst>
                <a:path w="679731" h="999300">
                  <a:moveTo>
                    <a:pt x="0" y="0"/>
                  </a:moveTo>
                  <a:lnTo>
                    <a:pt x="679731" y="0"/>
                  </a:lnTo>
                  <a:lnTo>
                    <a:pt x="679731" y="999300"/>
                  </a:lnTo>
                  <a:lnTo>
                    <a:pt x="0" y="999300"/>
                  </a:lnTo>
                  <a:close/>
                </a:path>
              </a:pathLst>
            </a:custGeom>
            <a:blipFill>
              <a:blip r:embed="rId3"/>
              <a:stretch>
                <a:fillRect l="-3286" t="-819" r="-3546" b="-1350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1905454" y="3222768"/>
            <a:ext cx="4779321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C101FB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DIÁRIO DE BORDO</a:t>
            </a:r>
          </a:p>
        </p:txBody>
      </p:sp>
      <p:sp>
        <p:nvSpPr>
          <p:cNvPr id="12" name="Freeform 12"/>
          <p:cNvSpPr/>
          <p:nvPr/>
        </p:nvSpPr>
        <p:spPr>
          <a:xfrm>
            <a:off x="15879283" y="766647"/>
            <a:ext cx="4817434" cy="4817434"/>
          </a:xfrm>
          <a:custGeom>
            <a:avLst/>
            <a:gdLst/>
            <a:ahLst/>
            <a:cxnLst/>
            <a:rect l="l" t="t" r="r" b="b"/>
            <a:pathLst>
              <a:path w="4817434" h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3700611" y="-1967240"/>
            <a:ext cx="3504866" cy="3504866"/>
          </a:xfrm>
          <a:custGeom>
            <a:avLst/>
            <a:gdLst/>
            <a:ahLst/>
            <a:cxnLst/>
            <a:rect l="l" t="t" r="r" b="b"/>
            <a:pathLst>
              <a:path w="3504866" h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524437" y="369657"/>
            <a:ext cx="2695809" cy="793979"/>
            <a:chOff x="0" y="0"/>
            <a:chExt cx="3594412" cy="1058639"/>
          </a:xfrm>
        </p:grpSpPr>
        <p:sp>
          <p:nvSpPr>
            <p:cNvPr id="15" name="Freeform 15"/>
            <p:cNvSpPr/>
            <p:nvPr/>
          </p:nvSpPr>
          <p:spPr>
            <a:xfrm>
              <a:off x="0" y="161695"/>
              <a:ext cx="391513" cy="410939"/>
            </a:xfrm>
            <a:custGeom>
              <a:avLst/>
              <a:gdLst/>
              <a:ahLst/>
              <a:cxnLst/>
              <a:rect l="l" t="t" r="r" b="b"/>
              <a:pathLst>
                <a:path w="391513" h="410939">
                  <a:moveTo>
                    <a:pt x="0" y="0"/>
                  </a:moveTo>
                  <a:lnTo>
                    <a:pt x="391513" y="0"/>
                  </a:lnTo>
                  <a:lnTo>
                    <a:pt x="391513" y="410939"/>
                  </a:lnTo>
                  <a:lnTo>
                    <a:pt x="0" y="4109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6" name="TextBox 16"/>
            <p:cNvSpPr txBox="1"/>
            <p:nvPr/>
          </p:nvSpPr>
          <p:spPr>
            <a:xfrm>
              <a:off x="633055" y="808360"/>
              <a:ext cx="2961356" cy="2502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27"/>
                </a:lnSpc>
                <a:spcBef>
                  <a:spcPct val="0"/>
                </a:spcBef>
              </a:pPr>
              <a:r>
                <a:rPr lang="en-US" sz="1162">
                  <a:solidFill>
                    <a:srgbClr val="FFFFFF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Torneio Brasil de Robótica </a:t>
              </a:r>
            </a:p>
          </p:txBody>
        </p:sp>
        <p:sp>
          <p:nvSpPr>
            <p:cNvPr id="17" name="Freeform 17"/>
            <p:cNvSpPr/>
            <p:nvPr/>
          </p:nvSpPr>
          <p:spPr>
            <a:xfrm>
              <a:off x="391513" y="0"/>
              <a:ext cx="2852526" cy="883543"/>
            </a:xfrm>
            <a:custGeom>
              <a:avLst/>
              <a:gdLst/>
              <a:ahLst/>
              <a:cxnLst/>
              <a:rect l="l" t="t" r="r" b="b"/>
              <a:pathLst>
                <a:path w="2852526" h="883543">
                  <a:moveTo>
                    <a:pt x="0" y="0"/>
                  </a:moveTo>
                  <a:lnTo>
                    <a:pt x="2852526" y="0"/>
                  </a:lnTo>
                  <a:lnTo>
                    <a:pt x="2852526" y="883543"/>
                  </a:lnTo>
                  <a:lnTo>
                    <a:pt x="0" y="8835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3705" r="-4446"/>
              </a:stretch>
            </a:blipFill>
          </p:spPr>
        </p:sp>
      </p:grpSp>
      <p:sp>
        <p:nvSpPr>
          <p:cNvPr id="18" name="Freeform 18"/>
          <p:cNvSpPr/>
          <p:nvPr/>
        </p:nvSpPr>
        <p:spPr>
          <a:xfrm>
            <a:off x="16200137" y="167235"/>
            <a:ext cx="1676897" cy="1198824"/>
          </a:xfrm>
          <a:custGeom>
            <a:avLst/>
            <a:gdLst/>
            <a:ahLst/>
            <a:cxnLst/>
            <a:rect l="l" t="t" r="r" b="b"/>
            <a:pathLst>
              <a:path w="1676897" h="1198824">
                <a:moveTo>
                  <a:pt x="0" y="0"/>
                </a:moveTo>
                <a:lnTo>
                  <a:pt x="1676897" y="0"/>
                </a:lnTo>
                <a:lnTo>
                  <a:pt x="1676897" y="1198824"/>
                </a:lnTo>
                <a:lnTo>
                  <a:pt x="0" y="119882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21276" b="-76781"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14782800" y="334671"/>
            <a:ext cx="1417337" cy="6564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56"/>
              </a:lnSpc>
            </a:pPr>
            <a:r>
              <a:rPr lang="en-US" sz="3826" b="1" spc="-489" dirty="0" err="1">
                <a:solidFill>
                  <a:srgbClr val="F5D177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atena</a:t>
            </a:r>
            <a:endParaRPr lang="en-US" sz="3826" b="1" spc="-489" dirty="0">
              <a:solidFill>
                <a:srgbClr val="F5D177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905454" y="4538430"/>
            <a:ext cx="8305346" cy="2541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491"/>
              </a:lnSpc>
              <a:spcBef>
                <a:spcPct val="0"/>
              </a:spcBef>
            </a:pP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diário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bordo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nossa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equipe de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robótica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registra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progresso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do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nosso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robô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três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etapas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da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competição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: interna, regional e </a:t>
            </a:r>
            <a:r>
              <a:rPr lang="en-US" sz="1779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nacional</a:t>
            </a: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</a:p>
          <a:p>
            <a:pPr algn="just">
              <a:lnSpc>
                <a:spcPts val="2491"/>
              </a:lnSpc>
              <a:spcBef>
                <a:spcPct val="0"/>
              </a:spcBef>
            </a:pPr>
            <a:endParaRPr lang="en-US" sz="1779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742950" lvl="1" indent="-285750" algn="just">
              <a:lnSpc>
                <a:spcPts val="2491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Fase Interna;</a:t>
            </a:r>
          </a:p>
          <a:p>
            <a:pPr marL="742950" lvl="1" indent="-285750" algn="just">
              <a:lnSpc>
                <a:spcPts val="2491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1779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742950" lvl="1" indent="-285750" algn="just">
              <a:lnSpc>
                <a:spcPts val="2491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Fase Regional; e</a:t>
            </a:r>
          </a:p>
          <a:p>
            <a:pPr marL="742950" lvl="1" indent="-285750" algn="just">
              <a:lnSpc>
                <a:spcPts val="2491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1779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742950" lvl="1" indent="-285750" algn="just">
              <a:lnSpc>
                <a:spcPts val="2491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77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Fase Nacional.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0" y="3563570"/>
            <a:ext cx="1053872" cy="4041021"/>
            <a:chOff x="0" y="0"/>
            <a:chExt cx="150802" cy="57824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50802" cy="578241"/>
            </a:xfrm>
            <a:custGeom>
              <a:avLst/>
              <a:gdLst/>
              <a:ahLst/>
              <a:cxnLst/>
              <a:rect l="l" t="t" r="r" b="b"/>
              <a:pathLst>
                <a:path w="150802" h="578241">
                  <a:moveTo>
                    <a:pt x="0" y="0"/>
                  </a:moveTo>
                  <a:lnTo>
                    <a:pt x="150802" y="0"/>
                  </a:lnTo>
                  <a:lnTo>
                    <a:pt x="150802" y="578241"/>
                  </a:lnTo>
                  <a:lnTo>
                    <a:pt x="0" y="578241"/>
                  </a:lnTo>
                  <a:close/>
                </a:path>
              </a:pathLst>
            </a:custGeom>
            <a:gradFill rotWithShape="1">
              <a:gsLst>
                <a:gs pos="0">
                  <a:srgbClr val="6E009B">
                    <a:alpha val="100000"/>
                  </a:srgbClr>
                </a:gs>
                <a:gs pos="100000">
                  <a:srgbClr val="EB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150802" cy="6163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783</Words>
  <Application>Microsoft Office PowerPoint</Application>
  <PresentationFormat>Personalizar</PresentationFormat>
  <Paragraphs>161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3" baseType="lpstr">
      <vt:lpstr>Open Sans 1</vt:lpstr>
      <vt:lpstr>Open Sans 1 Bold</vt:lpstr>
      <vt:lpstr>Calibri</vt:lpstr>
      <vt:lpstr>Montserrat Bold</vt:lpstr>
      <vt:lpstr>Montserrat</vt:lpstr>
      <vt:lpstr>Open Sans 2 Bold</vt:lpstr>
      <vt:lpstr>Open Sans 2</vt:lpstr>
      <vt:lpstr>Bebas Neue Cyrillic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ATENA TECNOLOGIA E ENGENHARIA AP</dc:title>
  <dc:creator>ISABELLY CRISTINE MONTEIRO DIAS</dc:creator>
  <cp:lastModifiedBy>ISABELLY CRISTINE MONTEIRO DIAS</cp:lastModifiedBy>
  <cp:revision>8</cp:revision>
  <dcterms:created xsi:type="dcterms:W3CDTF">2006-08-16T00:00:00Z</dcterms:created>
  <dcterms:modified xsi:type="dcterms:W3CDTF">2024-12-10T17:05:27Z</dcterms:modified>
  <dc:identifier>DAGRCsNlLvs</dc:identifier>
</cp:coreProperties>
</file>

<file path=docProps/thumbnail.jpeg>
</file>